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y="5143500" cx="9144000"/>
  <p:notesSz cx="6858000" cy="9144000"/>
  <p:embeddedFontLst>
    <p:embeddedFont>
      <p:font typeface="Pacifico"/>
      <p:regular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CB899A6-34B7-4A1A-985F-6DAFD62BFC69}">
  <a:tblStyle styleId="{ACB899A6-34B7-4A1A-985F-6DAFD62BFC69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Pacifico-regular.fntdata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Developer Notes: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Generate a ticket with 15 numbers (From a fixed set of numbers). All numbers can be touched/selected individually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Time limit is set to 5 minutes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Score is set to 0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Developer Notes: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Show a message (from a pre-decided fixed set of messages)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The message as points associated with i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The player has to touch a number on the ticket according to the message. In this case, the player can select 33 or 66 etc.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If the player clicks on Next Message, show a new message without changing the score. Messages will have levels of difficulty. If a player clicks on Next message show another message with the same level of difficulty as the previous one.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" name="Google Shape;8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Developer Notes: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The next message then shows up on the screen and the game continues. Once a number is grayed out, it must remain grayed out till the end of the game to show that it has already been crossed off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Developer Notes: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If the player crosses out 5 numbers or reaches 10 points before time runs out, the player wins!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Developer Notes: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/>
              <a:t>If time runs out before the player gets 10 points or 5 numbers...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139300" y="139300"/>
            <a:ext cx="1071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Screen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3946350" y="139300"/>
            <a:ext cx="1251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Bingo</a:t>
            </a:r>
            <a:endParaRPr b="0" i="0" sz="32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3568275" y="3986225"/>
            <a:ext cx="2100300" cy="535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Start Game</a:t>
            </a:r>
            <a:endParaRPr b="0" i="0" sz="22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1296600" y="1402950"/>
            <a:ext cx="68580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ticket containing ‘n’ numbers will appear on your screen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One by one, a message will appear and you will have to cross of one number on your ticket according to the message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Each message will have points associated with it. If you cross off a number correctly for a message, you will get that many points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 must either collect ‘x’ points or cross off ‘y’ numbers in ‘z’ minutes to win the game!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96600" y="948925"/>
            <a:ext cx="28020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25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How to play?</a:t>
            </a:r>
            <a:endParaRPr b="0" i="0" sz="25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/>
        </p:nvSpPr>
        <p:spPr>
          <a:xfrm>
            <a:off x="139300" y="139300"/>
            <a:ext cx="1071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Screen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3946350" y="139300"/>
            <a:ext cx="1251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Bingo</a:t>
            </a:r>
            <a:endParaRPr b="0" i="0" sz="32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graphicFrame>
        <p:nvGraphicFramePr>
          <p:cNvPr id="65" name="Google Shape;65;p14"/>
          <p:cNvGraphicFramePr/>
          <p:nvPr/>
        </p:nvGraphicFramePr>
        <p:xfrm>
          <a:off x="1115825" y="2168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{ACB899A6-34B7-4A1A-985F-6DAFD62BFC69}</a:tableStyleId>
              </a:tblPr>
              <a:tblGrid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</a:tblGrid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10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chemeClr val="dk1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45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chemeClr val="dk1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24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 7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33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66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0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96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135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21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66" name="Google Shape;66;p14"/>
          <p:cNvSpPr/>
          <p:nvPr/>
        </p:nvSpPr>
        <p:spPr>
          <a:xfrm>
            <a:off x="7058475" y="816400"/>
            <a:ext cx="1071600" cy="34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05:00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67" name="Google Shape;67;p14"/>
          <p:cNvSpPr/>
          <p:nvPr/>
        </p:nvSpPr>
        <p:spPr>
          <a:xfrm>
            <a:off x="1115825" y="816400"/>
            <a:ext cx="1071600" cy="34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0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1235925" y="380400"/>
            <a:ext cx="92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Score</a:t>
            </a:r>
            <a:endParaRPr b="0" i="0" sz="21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7207575" y="403000"/>
            <a:ext cx="92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Time</a:t>
            </a:r>
            <a:endParaRPr b="0" i="0" sz="21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0" name="Google Shape;70;p14"/>
          <p:cNvSpPr/>
          <p:nvPr/>
        </p:nvSpPr>
        <p:spPr>
          <a:xfrm>
            <a:off x="2518675" y="1339475"/>
            <a:ext cx="3905700" cy="5805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Your Time Starts Now...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/>
        </p:nvSpPr>
        <p:spPr>
          <a:xfrm>
            <a:off x="139300" y="139300"/>
            <a:ext cx="1071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Screen 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5"/>
          <p:cNvSpPr txBox="1"/>
          <p:nvPr/>
        </p:nvSpPr>
        <p:spPr>
          <a:xfrm>
            <a:off x="3946350" y="139300"/>
            <a:ext cx="1251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Bingo</a:t>
            </a:r>
            <a:endParaRPr b="0" i="0" sz="32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7058475" y="816400"/>
            <a:ext cx="1071600" cy="34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04:45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1115825" y="816400"/>
            <a:ext cx="1071600" cy="34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0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9" name="Google Shape;79;p15"/>
          <p:cNvSpPr txBox="1"/>
          <p:nvPr/>
        </p:nvSpPr>
        <p:spPr>
          <a:xfrm>
            <a:off x="1235925" y="380400"/>
            <a:ext cx="92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Score</a:t>
            </a:r>
            <a:endParaRPr b="0" i="0" sz="21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0" name="Google Shape;80;p15"/>
          <p:cNvSpPr txBox="1"/>
          <p:nvPr/>
        </p:nvSpPr>
        <p:spPr>
          <a:xfrm>
            <a:off x="7207575" y="403000"/>
            <a:ext cx="92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Time</a:t>
            </a:r>
            <a:endParaRPr b="0" i="0" sz="21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1" name="Google Shape;81;p15"/>
          <p:cNvSpPr txBox="1"/>
          <p:nvPr/>
        </p:nvSpPr>
        <p:spPr>
          <a:xfrm>
            <a:off x="1664850" y="1447625"/>
            <a:ext cx="58749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A number divisible by 11 - </a:t>
            </a:r>
            <a:r>
              <a:rPr b="0" i="0" lang="en" sz="29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1 point</a:t>
            </a:r>
            <a:endParaRPr b="0" i="0" sz="29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graphicFrame>
        <p:nvGraphicFramePr>
          <p:cNvPr id="82" name="Google Shape;82;p15"/>
          <p:cNvGraphicFramePr/>
          <p:nvPr/>
        </p:nvGraphicFramePr>
        <p:xfrm>
          <a:off x="1115825" y="2168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{ACB899A6-34B7-4A1A-985F-6DAFD62BFC69}</a:tableStyleId>
              </a:tblPr>
              <a:tblGrid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</a:tblGrid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10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chemeClr val="dk1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45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chemeClr val="dk1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24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 7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33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66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0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96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135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21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83" name="Google Shape;83;p15"/>
          <p:cNvSpPr/>
          <p:nvPr/>
        </p:nvSpPr>
        <p:spPr>
          <a:xfrm>
            <a:off x="1115825" y="816400"/>
            <a:ext cx="1071600" cy="34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0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5883075" y="4523175"/>
            <a:ext cx="2250300" cy="461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Next Message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/>
          <p:nvPr/>
        </p:nvSpPr>
        <p:spPr>
          <a:xfrm>
            <a:off x="139300" y="139300"/>
            <a:ext cx="1071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Screen 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6"/>
          <p:cNvSpPr txBox="1"/>
          <p:nvPr/>
        </p:nvSpPr>
        <p:spPr>
          <a:xfrm>
            <a:off x="3946350" y="139300"/>
            <a:ext cx="1251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Bingo</a:t>
            </a:r>
            <a:endParaRPr b="0" i="0" sz="32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7058475" y="816400"/>
            <a:ext cx="1071600" cy="34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04:30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1115825" y="816400"/>
            <a:ext cx="1071600" cy="34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1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3" name="Google Shape;93;p16"/>
          <p:cNvSpPr txBox="1"/>
          <p:nvPr/>
        </p:nvSpPr>
        <p:spPr>
          <a:xfrm>
            <a:off x="1235925" y="380400"/>
            <a:ext cx="92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Score</a:t>
            </a:r>
            <a:endParaRPr b="0" i="0" sz="21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4" name="Google Shape;94;p16"/>
          <p:cNvSpPr txBox="1"/>
          <p:nvPr/>
        </p:nvSpPr>
        <p:spPr>
          <a:xfrm>
            <a:off x="7207575" y="403000"/>
            <a:ext cx="92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Time</a:t>
            </a:r>
            <a:endParaRPr b="0" i="0" sz="21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graphicFrame>
        <p:nvGraphicFramePr>
          <p:cNvPr id="95" name="Google Shape;95;p16"/>
          <p:cNvGraphicFramePr/>
          <p:nvPr/>
        </p:nvGraphicFramePr>
        <p:xfrm>
          <a:off x="1115825" y="2168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{ACB899A6-34B7-4A1A-985F-6DAFD62BFC69}</a:tableStyleId>
              </a:tblPr>
              <a:tblGrid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</a:tblGrid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10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chemeClr val="dk1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45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chemeClr val="dk1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24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 7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rgbClr val="B7B7B7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33</a:t>
                      </a:r>
                      <a:endParaRPr sz="2800" u="none" cap="none" strike="noStrike">
                        <a:solidFill>
                          <a:srgbClr val="B7B7B7"/>
                        </a:solidFill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66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0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96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135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21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96" name="Google Shape;96;p16"/>
          <p:cNvSpPr txBox="1"/>
          <p:nvPr/>
        </p:nvSpPr>
        <p:spPr>
          <a:xfrm>
            <a:off x="2114700" y="1491675"/>
            <a:ext cx="49146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hcf of  12 and 24 - </a:t>
            </a:r>
            <a:r>
              <a:rPr b="0" i="0" lang="en" sz="29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3 points</a:t>
            </a:r>
            <a:endParaRPr b="0" i="0" sz="29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7" name="Google Shape;97;p16"/>
          <p:cNvSpPr/>
          <p:nvPr/>
        </p:nvSpPr>
        <p:spPr>
          <a:xfrm>
            <a:off x="5883075" y="4523175"/>
            <a:ext cx="2250300" cy="461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Next Message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/>
        </p:nvSpPr>
        <p:spPr>
          <a:xfrm>
            <a:off x="139300" y="139300"/>
            <a:ext cx="1071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Screen 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7"/>
          <p:cNvSpPr txBox="1"/>
          <p:nvPr/>
        </p:nvSpPr>
        <p:spPr>
          <a:xfrm>
            <a:off x="3946350" y="139300"/>
            <a:ext cx="1251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Bingo</a:t>
            </a:r>
            <a:endParaRPr b="0" i="0" sz="32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4" name="Google Shape;104;p17"/>
          <p:cNvSpPr/>
          <p:nvPr/>
        </p:nvSpPr>
        <p:spPr>
          <a:xfrm>
            <a:off x="7058475" y="816400"/>
            <a:ext cx="1071600" cy="34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01:15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5" name="Google Shape;105;p17"/>
          <p:cNvSpPr/>
          <p:nvPr/>
        </p:nvSpPr>
        <p:spPr>
          <a:xfrm>
            <a:off x="1115825" y="816400"/>
            <a:ext cx="1071600" cy="34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8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6" name="Google Shape;106;p17"/>
          <p:cNvSpPr txBox="1"/>
          <p:nvPr/>
        </p:nvSpPr>
        <p:spPr>
          <a:xfrm>
            <a:off x="1235925" y="380400"/>
            <a:ext cx="92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Score</a:t>
            </a:r>
            <a:endParaRPr b="0" i="0" sz="21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7" name="Google Shape;107;p17"/>
          <p:cNvSpPr txBox="1"/>
          <p:nvPr/>
        </p:nvSpPr>
        <p:spPr>
          <a:xfrm>
            <a:off x="7207575" y="403000"/>
            <a:ext cx="92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Time</a:t>
            </a:r>
            <a:endParaRPr b="0" i="0" sz="21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graphicFrame>
        <p:nvGraphicFramePr>
          <p:cNvPr id="108" name="Google Shape;108;p17"/>
          <p:cNvGraphicFramePr/>
          <p:nvPr/>
        </p:nvGraphicFramePr>
        <p:xfrm>
          <a:off x="1115825" y="2168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{ACB899A6-34B7-4A1A-985F-6DAFD62BFC69}</a:tableStyleId>
              </a:tblPr>
              <a:tblGrid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</a:tblGrid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rgbClr val="B7B7B7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10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rgbClr val="B7B7B7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45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rgbClr val="B7B7B7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24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 7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rgbClr val="B7B7B7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33</a:t>
                      </a:r>
                      <a:endParaRPr sz="2800" u="none" cap="none" strike="noStrike">
                        <a:solidFill>
                          <a:srgbClr val="B7B7B7"/>
                        </a:solidFill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66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0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rgbClr val="B7B7B7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96</a:t>
                      </a:r>
                      <a:endParaRPr sz="2800" u="none" cap="none" strike="noStrike">
                        <a:solidFill>
                          <a:srgbClr val="B7B7B7"/>
                        </a:solidFill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135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21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09" name="Google Shape;109;p17"/>
          <p:cNvSpPr txBox="1"/>
          <p:nvPr/>
        </p:nvSpPr>
        <p:spPr>
          <a:xfrm>
            <a:off x="2114700" y="1491675"/>
            <a:ext cx="49146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hcf of  12 and 24 - </a:t>
            </a:r>
            <a:r>
              <a:rPr b="0" i="0" lang="en" sz="29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3 points</a:t>
            </a:r>
            <a:endParaRPr b="0" i="0" sz="29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grpSp>
        <p:nvGrpSpPr>
          <p:cNvPr id="110" name="Google Shape;110;p17"/>
          <p:cNvGrpSpPr/>
          <p:nvPr/>
        </p:nvGrpSpPr>
        <p:grpSpPr>
          <a:xfrm>
            <a:off x="2797626" y="1275150"/>
            <a:ext cx="3548750" cy="3128762"/>
            <a:chOff x="2961901" y="707225"/>
            <a:chExt cx="3548750" cy="3128762"/>
          </a:xfrm>
        </p:grpSpPr>
        <p:sp>
          <p:nvSpPr>
            <p:cNvPr id="111" name="Google Shape;111;p17"/>
            <p:cNvSpPr/>
            <p:nvPr/>
          </p:nvSpPr>
          <p:spPr>
            <a:xfrm>
              <a:off x="2968225" y="707225"/>
              <a:ext cx="3536100" cy="30753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2" name="Google Shape;112;p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961901" y="1307513"/>
              <a:ext cx="3548750" cy="25284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3" name="Google Shape;113;p17"/>
            <p:cNvSpPr txBox="1"/>
            <p:nvPr/>
          </p:nvSpPr>
          <p:spPr>
            <a:xfrm>
              <a:off x="3921525" y="707225"/>
              <a:ext cx="18315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" sz="3200" u="none" cap="none" strike="noStrike">
                  <a:solidFill>
                    <a:srgbClr val="FF9900"/>
                  </a:solidFill>
                  <a:latin typeface="Pacifico"/>
                  <a:ea typeface="Pacifico"/>
                  <a:cs typeface="Pacifico"/>
                  <a:sym typeface="Pacifico"/>
                </a:rPr>
                <a:t>You win!</a:t>
              </a:r>
              <a:endParaRPr b="0" i="0" sz="3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/>
          <p:nvPr/>
        </p:nvSpPr>
        <p:spPr>
          <a:xfrm>
            <a:off x="139300" y="139300"/>
            <a:ext cx="1071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Screen 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18"/>
          <p:cNvSpPr txBox="1"/>
          <p:nvPr/>
        </p:nvSpPr>
        <p:spPr>
          <a:xfrm>
            <a:off x="3946350" y="139300"/>
            <a:ext cx="1251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Bingo</a:t>
            </a:r>
            <a:endParaRPr b="0" i="0" sz="32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0" name="Google Shape;120;p18"/>
          <p:cNvSpPr/>
          <p:nvPr/>
        </p:nvSpPr>
        <p:spPr>
          <a:xfrm>
            <a:off x="7058475" y="816400"/>
            <a:ext cx="1071600" cy="34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00:00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1" name="Google Shape;121;p18"/>
          <p:cNvSpPr/>
          <p:nvPr/>
        </p:nvSpPr>
        <p:spPr>
          <a:xfrm>
            <a:off x="1115825" y="816400"/>
            <a:ext cx="1071600" cy="349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D9D9D9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8</a:t>
            </a:r>
            <a:endParaRPr b="0" i="0" sz="24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2" name="Google Shape;122;p18"/>
          <p:cNvSpPr txBox="1"/>
          <p:nvPr/>
        </p:nvSpPr>
        <p:spPr>
          <a:xfrm>
            <a:off x="1235925" y="380400"/>
            <a:ext cx="92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Score</a:t>
            </a:r>
            <a:endParaRPr b="0" i="0" sz="21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3" name="Google Shape;123;p18"/>
          <p:cNvSpPr txBox="1"/>
          <p:nvPr/>
        </p:nvSpPr>
        <p:spPr>
          <a:xfrm>
            <a:off x="7207575" y="403000"/>
            <a:ext cx="92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Time</a:t>
            </a:r>
            <a:endParaRPr b="0" i="0" sz="21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graphicFrame>
        <p:nvGraphicFramePr>
          <p:cNvPr id="124" name="Google Shape;124;p18"/>
          <p:cNvGraphicFramePr/>
          <p:nvPr/>
        </p:nvGraphicFramePr>
        <p:xfrm>
          <a:off x="1115825" y="2168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{ACB899A6-34B7-4A1A-985F-6DAFD62BFC69}</a:tableStyleId>
              </a:tblPr>
              <a:tblGrid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  <a:gridCol w="701425"/>
              </a:tblGrid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chemeClr val="dk1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</a:t>
                      </a:r>
                      <a:endParaRPr sz="2800" u="none" cap="none" strike="noStrike">
                        <a:solidFill>
                          <a:schemeClr val="dk1"/>
                        </a:solidFill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10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rgbClr val="B7B7B7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45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rgbClr val="B7B7B7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24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 7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rgbClr val="B7B7B7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33</a:t>
                      </a:r>
                      <a:endParaRPr sz="2800" u="none" cap="none" strike="noStrike">
                        <a:solidFill>
                          <a:srgbClr val="B7B7B7"/>
                        </a:solidFill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66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714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0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solidFill>
                            <a:srgbClr val="B7B7B7"/>
                          </a:solidFill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96</a:t>
                      </a:r>
                      <a:endParaRPr sz="2800" u="none" cap="none" strike="noStrike">
                        <a:solidFill>
                          <a:srgbClr val="B7B7B7"/>
                        </a:solidFill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135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21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" sz="2800" u="none" cap="none" strike="noStrike">
                          <a:latin typeface="Pacifico"/>
                          <a:ea typeface="Pacifico"/>
                          <a:cs typeface="Pacifico"/>
                          <a:sym typeface="Pacifico"/>
                        </a:rPr>
                        <a:t>32</a:t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t/>
                      </a:r>
                      <a:endParaRPr sz="2800" u="none" cap="none" strike="noStrike">
                        <a:latin typeface="Pacifico"/>
                        <a:ea typeface="Pacifico"/>
                        <a:cs typeface="Pacifico"/>
                        <a:sym typeface="Pacific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25" name="Google Shape;125;p18"/>
          <p:cNvSpPr txBox="1"/>
          <p:nvPr/>
        </p:nvSpPr>
        <p:spPr>
          <a:xfrm>
            <a:off x="2114700" y="1491675"/>
            <a:ext cx="49146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hcf of  12 and 24 - </a:t>
            </a:r>
            <a:r>
              <a:rPr b="0" i="0" lang="en" sz="2900" u="none" cap="none" strike="noStrike">
                <a:solidFill>
                  <a:srgbClr val="FF9900"/>
                </a:solidFill>
                <a:latin typeface="Pacifico"/>
                <a:ea typeface="Pacifico"/>
                <a:cs typeface="Pacifico"/>
                <a:sym typeface="Pacifico"/>
              </a:rPr>
              <a:t>3 points</a:t>
            </a:r>
            <a:endParaRPr b="0" i="0" sz="2900" u="none" cap="none" strike="noStrike">
              <a:solidFill>
                <a:srgbClr val="FF99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grpSp>
        <p:nvGrpSpPr>
          <p:cNvPr id="126" name="Google Shape;126;p18"/>
          <p:cNvGrpSpPr/>
          <p:nvPr/>
        </p:nvGrpSpPr>
        <p:grpSpPr>
          <a:xfrm>
            <a:off x="2803950" y="1275150"/>
            <a:ext cx="3536100" cy="3075300"/>
            <a:chOff x="2803950" y="1275150"/>
            <a:chExt cx="3536100" cy="3075300"/>
          </a:xfrm>
        </p:grpSpPr>
        <p:grpSp>
          <p:nvGrpSpPr>
            <p:cNvPr id="127" name="Google Shape;127;p18"/>
            <p:cNvGrpSpPr/>
            <p:nvPr/>
          </p:nvGrpSpPr>
          <p:grpSpPr>
            <a:xfrm>
              <a:off x="2803950" y="1275150"/>
              <a:ext cx="3536100" cy="3075300"/>
              <a:chOff x="2968225" y="707225"/>
              <a:chExt cx="3536100" cy="3075300"/>
            </a:xfrm>
          </p:grpSpPr>
          <p:sp>
            <p:nvSpPr>
              <p:cNvPr id="128" name="Google Shape;128;p18"/>
              <p:cNvSpPr/>
              <p:nvPr/>
            </p:nvSpPr>
            <p:spPr>
              <a:xfrm>
                <a:off x="2968225" y="707225"/>
                <a:ext cx="3536100" cy="3075300"/>
              </a:xfrm>
              <a:prstGeom prst="rect">
                <a:avLst/>
              </a:prstGeom>
              <a:solidFill>
                <a:schemeClr val="lt1"/>
              </a:solidFill>
              <a:ln cap="flat" cmpd="sng" w="9525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" name="Google Shape;129;p18"/>
              <p:cNvSpPr txBox="1"/>
              <p:nvPr/>
            </p:nvSpPr>
            <p:spPr>
              <a:xfrm>
                <a:off x="3740675" y="707225"/>
                <a:ext cx="2093100" cy="677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3200"/>
                  <a:buFont typeface="Arial"/>
                  <a:buNone/>
                </a:pPr>
                <a:r>
                  <a:rPr b="0" i="0" lang="en" sz="3200" u="none" cap="none" strike="noStrike">
                    <a:solidFill>
                      <a:srgbClr val="FF9900"/>
                    </a:solidFill>
                    <a:latin typeface="Pacifico"/>
                    <a:ea typeface="Pacifico"/>
                    <a:cs typeface="Pacifico"/>
                    <a:sym typeface="Pacifico"/>
                  </a:rPr>
                  <a:t>Try again!</a:t>
                </a:r>
                <a:endParaRPr b="0" i="0" sz="3200" u="none" cap="none" strike="noStrike">
                  <a:solidFill>
                    <a:srgbClr val="FF9900"/>
                  </a:solidFill>
                  <a:latin typeface="Pacifico"/>
                  <a:ea typeface="Pacifico"/>
                  <a:cs typeface="Pacifico"/>
                  <a:sym typeface="Pacifico"/>
                </a:endParaRPr>
              </a:p>
            </p:txBody>
          </p:sp>
        </p:grpSp>
        <p:pic>
          <p:nvPicPr>
            <p:cNvPr id="130" name="Google Shape;130;p1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576375" y="2168775"/>
              <a:ext cx="2093150" cy="20931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