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4839D5-63C6-404D-A973-D85D3DA0E4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DFD71C-D9DE-4897-A2E1-8C6E79B6E4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852FCC-910C-49A6-B942-4B56FC912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AD8F2-6F78-45C1-9969-0E1CFB41B735}" type="datetimeFigureOut">
              <a:rPr lang="en-IN" smtClean="0"/>
              <a:t>24-09-2020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DA524E-D14B-4AD5-8E36-851E906EED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389E9B-0A62-4C2C-B0B2-8C37DA2DC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3ACB8-D157-425B-A10C-6F694AB8E0A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29284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60754B-DD6A-4D35-9774-EDB573CBB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D59EED-0A1C-405E-A389-3B8A140907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AF3EED-3B91-488F-A3CF-B895058A5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AD8F2-6F78-45C1-9969-0E1CFB41B735}" type="datetimeFigureOut">
              <a:rPr lang="en-IN" smtClean="0"/>
              <a:t>24-09-2020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720C12-6DA8-4243-A842-2595807C8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124B21-71F7-439C-9A59-0EA504F88B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3ACB8-D157-425B-A10C-6F694AB8E0A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542984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9C7DEC4-3949-4B1B-8259-D2B5607717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988799-F900-4548-9028-2499F89181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637FF8-4A85-42B0-BC49-326E77FD25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AD8F2-6F78-45C1-9969-0E1CFB41B735}" type="datetimeFigureOut">
              <a:rPr lang="en-IN" smtClean="0"/>
              <a:t>24-09-2020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8AC99A-3FE0-46E4-AE42-67B6EF74A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186789-B127-4FFC-8D56-BE4B259309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3ACB8-D157-425B-A10C-6F694AB8E0A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17657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0D8ACD-2A20-4636-A7F5-B8E0E8A097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15F644-BEA1-4AA2-9D20-D61081ED77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5388AB-B3DF-48E9-9387-F3A2D34F27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AD8F2-6F78-45C1-9969-0E1CFB41B735}" type="datetimeFigureOut">
              <a:rPr lang="en-IN" smtClean="0"/>
              <a:t>24-09-2020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1F72DF-3CA8-42A4-B65D-5ADBDBD5CD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9751A7-D1AB-49FF-BE5E-CC44FE2CA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3ACB8-D157-425B-A10C-6F694AB8E0A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47894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A3FED8-DE15-4083-B7AF-E1ECC630B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E37025-45E8-42C6-93DA-F78420F328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0FD9DB-DCBD-4B3F-A7D6-B32FDA93E4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AD8F2-6F78-45C1-9969-0E1CFB41B735}" type="datetimeFigureOut">
              <a:rPr lang="en-IN" smtClean="0"/>
              <a:t>24-09-2020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93A917-5F60-40E5-9D58-208E9B019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06E9DB-DAE3-476B-9BCD-3B90CE648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3ACB8-D157-425B-A10C-6F694AB8E0A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33839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470866-C299-4054-86D4-B480CBCC10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2AF8D9-3123-4ED9-BA66-28922AAB3F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AA22DD-3388-46F8-A99B-104E34C0A4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4830-1168-458E-9E5E-1EE5A0C765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AD8F2-6F78-45C1-9969-0E1CFB41B735}" type="datetimeFigureOut">
              <a:rPr lang="en-IN" smtClean="0"/>
              <a:t>24-09-2020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844EB4-BDC1-4F8A-960F-C3DF3ADB1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170DC6-DB53-4EDF-85DE-59D1F55B1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3ACB8-D157-425B-A10C-6F694AB8E0A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20631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6A72-0E47-43B5-86F0-F1D6067DF4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F859AE-7B66-4492-809F-7A2B013D66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556F3B-7F13-4321-8FBA-93F797C7A2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F3D500F-56DA-4DA4-BA6D-75967B562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8C7743-85FE-4FE7-A4DA-80FF556EF3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48F7A50-D7EA-4675-A427-74E51AF12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AD8F2-6F78-45C1-9969-0E1CFB41B735}" type="datetimeFigureOut">
              <a:rPr lang="en-IN" smtClean="0"/>
              <a:t>24-09-2020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564A8DE-BFB5-4EB3-8870-33AF09D3B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CFF9C44-83FA-4CFC-8CFD-77F733795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3ACB8-D157-425B-A10C-6F694AB8E0A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43991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7DE22F-04D0-44FF-8175-D60C8806E1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A1A55F5-DCFA-410A-B111-2612244A59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AD8F2-6F78-45C1-9969-0E1CFB41B735}" type="datetimeFigureOut">
              <a:rPr lang="en-IN" smtClean="0"/>
              <a:t>24-09-2020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A0E2B2-C5E8-43BE-8468-B0710EE762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FC16A1-CF81-4C64-804D-F71D627FFE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3ACB8-D157-425B-A10C-6F694AB8E0A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53308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7C79663-A11A-4357-8A87-573B981A1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AD8F2-6F78-45C1-9969-0E1CFB41B735}" type="datetimeFigureOut">
              <a:rPr lang="en-IN" smtClean="0"/>
              <a:t>24-09-2020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015B28-B222-43FC-A9F2-16A399A179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E4D223-DE7C-4A10-9710-705AC9DD4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3ACB8-D157-425B-A10C-6F694AB8E0A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586425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D7869-344E-414E-9669-F70676C27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BD8FFF-EA43-4999-832A-B23B350F4C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679BB4-1E21-4DFE-8CC2-FD9592DE46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5103E9-5F88-4020-A48B-B21642862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AD8F2-6F78-45C1-9969-0E1CFB41B735}" type="datetimeFigureOut">
              <a:rPr lang="en-IN" smtClean="0"/>
              <a:t>24-09-2020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31AB7E-3EC4-433E-B76E-84439859B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5F9D38-7381-4AC5-B6EA-3E2CAE267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3ACB8-D157-425B-A10C-6F694AB8E0A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73800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6B68F-95D4-42F1-B0F4-E10391D45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762F40-000A-4B93-931F-1A77A5147B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BE530D-E519-4527-B7B4-95EEA32EC0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976E8B-97D1-4616-96EE-49AF15BED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AD8F2-6F78-45C1-9969-0E1CFB41B735}" type="datetimeFigureOut">
              <a:rPr lang="en-IN" smtClean="0"/>
              <a:t>24-09-2020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09D1F1-4943-4874-8C63-53B11BC23F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EEF3C3-9B41-420C-BAC7-710CDEF957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3ACB8-D157-425B-A10C-6F694AB8E0A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60010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5196F25-9D78-4785-AA8F-FE2F7E042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A8A403-A7B6-44B8-878D-3D7373B09E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F83CF2-B382-4E16-BE5B-2BC056E12A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BAD8F2-6F78-45C1-9969-0E1CFB41B735}" type="datetimeFigureOut">
              <a:rPr lang="en-IN" smtClean="0"/>
              <a:t>24-09-2020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27DF9-5F5D-4422-BFEA-A79CA3288D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7FBC71-E7B5-4B99-8FF1-02D9F19D0C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13ACB8-D157-425B-A10C-6F694AB8E0A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75065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869186B-66D6-4FC7-A5C0-BA5D753696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4303" y="521486"/>
            <a:ext cx="9164714" cy="5417676"/>
          </a:xfrm>
          <a:ln w="38100">
            <a:solidFill>
              <a:schemeClr val="tx1"/>
            </a:solidFill>
          </a:ln>
        </p:spPr>
        <p:txBody>
          <a:bodyPr/>
          <a:lstStyle/>
          <a:p>
            <a:endParaRPr lang="hi-IN" dirty="0"/>
          </a:p>
          <a:p>
            <a:endParaRPr lang="hi-IN" dirty="0"/>
          </a:p>
          <a:p>
            <a:endParaRPr lang="hi-IN" dirty="0"/>
          </a:p>
          <a:p>
            <a:endParaRPr lang="hi-IN" dirty="0"/>
          </a:p>
          <a:p>
            <a:endParaRPr lang="en-I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5D525B0-AA23-4D5B-959C-0413090E06F9}"/>
                  </a:ext>
                </a:extLst>
              </p:cNvPr>
              <p:cNvSpPr txBox="1"/>
              <p:nvPr/>
            </p:nvSpPr>
            <p:spPr>
              <a:xfrm>
                <a:off x="1970843" y="754601"/>
                <a:ext cx="7537141" cy="6877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hi-IN" sz="1600" dirty="0"/>
                  <a:t>मीनू ने अपने जन्मदिन के </a:t>
                </a:r>
                <a:r>
                  <a:rPr lang="hi-IN" sz="1600" dirty="0">
                    <a:highlight>
                      <a:srgbClr val="FFFF00"/>
                    </a:highlight>
                  </a:rPr>
                  <a:t>केक</a:t>
                </a:r>
                <a:r>
                  <a:rPr lang="en-US" sz="1600" dirty="0">
                    <a:highlight>
                      <a:srgbClr val="FFFF00"/>
                    </a:highlight>
                  </a:rPr>
                  <a:t> </a:t>
                </a:r>
                <a:r>
                  <a:rPr lang="hi-IN" sz="1600" dirty="0">
                    <a:highlight>
                      <a:srgbClr val="FFFF00"/>
                    </a:highlight>
                  </a:rPr>
                  <a:t>के 12 समान भाग किये</a:t>
                </a:r>
                <a:r>
                  <a:rPr lang="hi-IN" sz="1600" dirty="0"/>
                  <a:t>| उनमे से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hi-IN" sz="160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hi-IN" sz="1600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hi-IN" sz="1600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hi-IN" sz="1600" dirty="0">
                    <a:highlight>
                      <a:srgbClr val="FFFF00"/>
                    </a:highlight>
                  </a:rPr>
                  <a:t> हिस्सा प्रशांत को दिया</a:t>
                </a:r>
                <a:r>
                  <a:rPr lang="hi-IN" sz="1600" dirty="0"/>
                  <a:t>| </a:t>
                </a:r>
                <a:r>
                  <a:rPr lang="hi-IN" sz="1600" dirty="0">
                    <a:highlight>
                      <a:srgbClr val="FFFF00"/>
                    </a:highlight>
                  </a:rPr>
                  <a:t>प्रशांत को केक के कितने भाग मिले</a:t>
                </a:r>
                <a:r>
                  <a:rPr lang="hi-IN" sz="1600" dirty="0"/>
                  <a:t>?</a:t>
                </a:r>
                <a:endParaRPr lang="en-IN" sz="1600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5D525B0-AA23-4D5B-959C-0413090E06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0843" y="754601"/>
                <a:ext cx="7537141" cy="687752"/>
              </a:xfrm>
              <a:prstGeom prst="rect">
                <a:avLst/>
              </a:prstGeom>
              <a:blipFill>
                <a:blip r:embed="rId2"/>
                <a:stretch>
                  <a:fillRect l="-404" b="-10619"/>
                </a:stretch>
              </a:blipFill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E9D4D9FA-B6ED-40F8-B8FD-9D041E0C23F3}"/>
              </a:ext>
            </a:extLst>
          </p:cNvPr>
          <p:cNvSpPr txBox="1"/>
          <p:nvPr/>
        </p:nvSpPr>
        <p:spPr>
          <a:xfrm>
            <a:off x="1996365" y="1572796"/>
            <a:ext cx="3320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dirty="0"/>
              <a:t>क्या जानकारी दी गयी है?</a:t>
            </a:r>
            <a:endParaRPr lang="en-IN" sz="1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E4ADE2-4711-4B73-8DC8-3F612BB11B8B}"/>
              </a:ext>
            </a:extLst>
          </p:cNvPr>
          <p:cNvSpPr txBox="1"/>
          <p:nvPr/>
        </p:nvSpPr>
        <p:spPr>
          <a:xfrm>
            <a:off x="2076632" y="2939562"/>
            <a:ext cx="2405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dirty="0"/>
              <a:t>क्या पूछा गया है?</a:t>
            </a:r>
            <a:endParaRPr lang="en-IN" sz="1600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2CF96E5F-E423-4E80-B412-4CC78A0D5539}"/>
              </a:ext>
            </a:extLst>
          </p:cNvPr>
          <p:cNvSpPr txBox="1">
            <a:spLocks/>
          </p:cNvSpPr>
          <p:nvPr/>
        </p:nvSpPr>
        <p:spPr>
          <a:xfrm>
            <a:off x="2076632" y="1919825"/>
            <a:ext cx="7325557" cy="364790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i-IN">
              <a:solidFill>
                <a:srgbClr val="FF0000"/>
              </a:solidFill>
            </a:endParaRPr>
          </a:p>
          <a:p>
            <a:endParaRPr lang="hi-IN">
              <a:solidFill>
                <a:srgbClr val="FF0000"/>
              </a:solidFill>
            </a:endParaRPr>
          </a:p>
          <a:p>
            <a:endParaRPr lang="hi-IN">
              <a:solidFill>
                <a:srgbClr val="FF0000"/>
              </a:solidFill>
            </a:endParaRPr>
          </a:p>
          <a:p>
            <a:endParaRPr lang="hi-IN">
              <a:solidFill>
                <a:srgbClr val="FF0000"/>
              </a:solidFill>
            </a:endParaRPr>
          </a:p>
          <a:p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7BA3F57E-8BAE-44F3-AAA2-C8547C12AABF}"/>
              </a:ext>
            </a:extLst>
          </p:cNvPr>
          <p:cNvSpPr txBox="1">
            <a:spLocks/>
          </p:cNvSpPr>
          <p:nvPr/>
        </p:nvSpPr>
        <p:spPr>
          <a:xfrm>
            <a:off x="2076631" y="2438425"/>
            <a:ext cx="7325557" cy="364790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5C056EF4-BF78-4700-A3BF-BCC6C3506DC2}"/>
              </a:ext>
            </a:extLst>
          </p:cNvPr>
          <p:cNvSpPr txBox="1">
            <a:spLocks/>
          </p:cNvSpPr>
          <p:nvPr/>
        </p:nvSpPr>
        <p:spPr>
          <a:xfrm>
            <a:off x="2076631" y="3240743"/>
            <a:ext cx="7325557" cy="364790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886B952-E6CB-4FD1-B1C9-4A334CA4348D}"/>
              </a:ext>
            </a:extLst>
          </p:cNvPr>
          <p:cNvSpPr txBox="1"/>
          <p:nvPr/>
        </p:nvSpPr>
        <p:spPr>
          <a:xfrm>
            <a:off x="2076631" y="3901400"/>
            <a:ext cx="3320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dirty="0"/>
              <a:t>कौनसी संख्या का हिस्सा करना है?</a:t>
            </a:r>
            <a:endParaRPr lang="en-IN" sz="1600" dirty="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B6D675B-0303-4E82-9848-AAEF03BAC754}"/>
              </a:ext>
            </a:extLst>
          </p:cNvPr>
          <p:cNvGrpSpPr/>
          <p:nvPr/>
        </p:nvGrpSpPr>
        <p:grpSpPr>
          <a:xfrm>
            <a:off x="8372381" y="5085160"/>
            <a:ext cx="1742986" cy="470644"/>
            <a:chOff x="8372381" y="5085160"/>
            <a:chExt cx="1742986" cy="470644"/>
          </a:xfrm>
        </p:grpSpPr>
        <p:sp>
          <p:nvSpPr>
            <p:cNvPr id="23" name="Subtitle 2">
              <a:extLst>
                <a:ext uri="{FF2B5EF4-FFF2-40B4-BE49-F238E27FC236}">
                  <a16:creationId xmlns:a16="http://schemas.microsoft.com/office/drawing/2014/main" id="{ABB7E40F-8F16-45DF-AFE0-168133F74C8E}"/>
                </a:ext>
              </a:extLst>
            </p:cNvPr>
            <p:cNvSpPr txBox="1">
              <a:spLocks/>
            </p:cNvSpPr>
            <p:nvPr/>
          </p:nvSpPr>
          <p:spPr>
            <a:xfrm>
              <a:off x="8372381" y="5085160"/>
              <a:ext cx="1742986" cy="470644"/>
            </a:xfrm>
            <a:prstGeom prst="rect">
              <a:avLst/>
            </a:prstGeom>
            <a:ln w="19050">
              <a:solidFill>
                <a:srgbClr val="FF0000"/>
              </a:solidFill>
            </a:ln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hi-IN" dirty="0">
                <a:solidFill>
                  <a:srgbClr val="FF0000"/>
                </a:solidFill>
              </a:endParaRPr>
            </a:p>
            <a:p>
              <a:endParaRPr lang="hi-IN" dirty="0">
                <a:solidFill>
                  <a:srgbClr val="FF0000"/>
                </a:solidFill>
              </a:endParaRPr>
            </a:p>
            <a:p>
              <a:endParaRPr lang="hi-IN" dirty="0">
                <a:solidFill>
                  <a:srgbClr val="FF0000"/>
                </a:solidFill>
              </a:endParaRPr>
            </a:p>
            <a:p>
              <a:endParaRPr lang="hi-IN" dirty="0">
                <a:solidFill>
                  <a:srgbClr val="FF0000"/>
                </a:solidFill>
              </a:endParaRPr>
            </a:p>
            <a:p>
              <a:endParaRPr lang="en-IN" dirty="0">
                <a:solidFill>
                  <a:srgbClr val="FF0000"/>
                </a:solidFill>
              </a:endParaRPr>
            </a:p>
          </p:txBody>
        </p:sp>
        <p:sp>
          <p:nvSpPr>
            <p:cNvPr id="24" name="Arrow: Right 23">
              <a:extLst>
                <a:ext uri="{FF2B5EF4-FFF2-40B4-BE49-F238E27FC236}">
                  <a16:creationId xmlns:a16="http://schemas.microsoft.com/office/drawing/2014/main" id="{632DCB02-120E-404B-8FF6-187E58F21F12}"/>
                </a:ext>
              </a:extLst>
            </p:cNvPr>
            <p:cNvSpPr/>
            <p:nvPr/>
          </p:nvSpPr>
          <p:spPr>
            <a:xfrm>
              <a:off x="8684581" y="5197683"/>
              <a:ext cx="994299" cy="26471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2" name="Subtitle 2">
            <a:extLst>
              <a:ext uri="{FF2B5EF4-FFF2-40B4-BE49-F238E27FC236}">
                <a16:creationId xmlns:a16="http://schemas.microsoft.com/office/drawing/2014/main" id="{7D7BC2CB-4ACC-4AB4-8D75-08954C892B96}"/>
              </a:ext>
            </a:extLst>
          </p:cNvPr>
          <p:cNvSpPr txBox="1">
            <a:spLocks/>
          </p:cNvSpPr>
          <p:nvPr/>
        </p:nvSpPr>
        <p:spPr>
          <a:xfrm>
            <a:off x="6096000" y="3855530"/>
            <a:ext cx="1202190" cy="364790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i-IN" sz="1700" dirty="0">
                <a:highlight>
                  <a:srgbClr val="FFFF00"/>
                </a:highlight>
              </a:rPr>
              <a:t>12</a:t>
            </a: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B0BFFA8-9D88-4358-A735-B98374159757}"/>
              </a:ext>
            </a:extLst>
          </p:cNvPr>
          <p:cNvSpPr txBox="1"/>
          <p:nvPr/>
        </p:nvSpPr>
        <p:spPr>
          <a:xfrm>
            <a:off x="2076631" y="4603070"/>
            <a:ext cx="27972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dirty="0"/>
              <a:t>कौनसा हिस्सा</a:t>
            </a:r>
            <a:r>
              <a:rPr lang="en-US" sz="1600" dirty="0"/>
              <a:t> </a:t>
            </a:r>
            <a:r>
              <a:rPr lang="hi-IN" sz="1600" dirty="0"/>
              <a:t>करना है?</a:t>
            </a:r>
            <a:endParaRPr lang="en-IN" sz="1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Subtitle 2">
                <a:extLst>
                  <a:ext uri="{FF2B5EF4-FFF2-40B4-BE49-F238E27FC236}">
                    <a16:creationId xmlns:a16="http://schemas.microsoft.com/office/drawing/2014/main" id="{A06B257A-0DD9-4152-B112-EA4BE0A2C4D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096000" y="4450757"/>
                <a:ext cx="1202190" cy="592935"/>
              </a:xfrm>
              <a:prstGeom prst="rect">
                <a:avLst/>
              </a:prstGeom>
              <a:ln w="19050">
                <a:solidFill>
                  <a:srgbClr val="FF0000"/>
                </a:solidFill>
              </a:ln>
            </p:spPr>
            <p:txBody>
              <a:bodyPr vert="horz" lIns="91440" tIns="45720" rIns="91440" bIns="45720" rtlCol="0">
                <a:normAutofit fontScale="77500" lnSpcReduction="20000"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hi-IN" sz="2400" i="1" smtClean="0"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hi-IN" sz="2400" b="0" i="1" smtClean="0"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hi-IN" sz="2400" b="0" i="1" smtClean="0"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hi-IN" dirty="0">
                  <a:highlight>
                    <a:srgbClr val="FFFF00"/>
                  </a:highlight>
                </a:endParaRPr>
              </a:p>
              <a:p>
                <a:endParaRPr lang="hi-IN" dirty="0">
                  <a:solidFill>
                    <a:srgbClr val="FF0000"/>
                  </a:solidFill>
                </a:endParaRPr>
              </a:p>
              <a:p>
                <a:endParaRPr lang="hi-IN" dirty="0">
                  <a:solidFill>
                    <a:srgbClr val="FF0000"/>
                  </a:solidFill>
                </a:endParaRPr>
              </a:p>
              <a:p>
                <a:endParaRPr lang="hi-IN" dirty="0">
                  <a:solidFill>
                    <a:srgbClr val="FF0000"/>
                  </a:solidFill>
                </a:endParaRPr>
              </a:p>
              <a:p>
                <a:endParaRPr lang="en-IN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Subtitle 2">
                <a:extLst>
                  <a:ext uri="{FF2B5EF4-FFF2-40B4-BE49-F238E27FC236}">
                    <a16:creationId xmlns:a16="http://schemas.microsoft.com/office/drawing/2014/main" id="{A06B257A-0DD9-4152-B112-EA4BE0A2C4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4450757"/>
                <a:ext cx="1202190" cy="592935"/>
              </a:xfrm>
              <a:prstGeom prst="rect">
                <a:avLst/>
              </a:prstGeom>
              <a:blipFill>
                <a:blip r:embed="rId3"/>
                <a:stretch>
                  <a:fillRect b="-180000"/>
                </a:stretch>
              </a:blipFill>
              <a:ln w="19050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095683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id="{6C0A2E3C-64FD-4BCA-AB30-8BFB32C0D563}"/>
              </a:ext>
            </a:extLst>
          </p:cNvPr>
          <p:cNvSpPr txBox="1">
            <a:spLocks/>
          </p:cNvSpPr>
          <p:nvPr/>
        </p:nvSpPr>
        <p:spPr>
          <a:xfrm>
            <a:off x="1284303" y="521486"/>
            <a:ext cx="9013794" cy="4689706"/>
          </a:xfrm>
          <a:prstGeom prst="rect">
            <a:avLst/>
          </a:prstGeom>
          <a:ln w="3810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i-IN"/>
          </a:p>
          <a:p>
            <a:endParaRPr lang="hi-IN"/>
          </a:p>
          <a:p>
            <a:endParaRPr lang="hi-IN"/>
          </a:p>
          <a:p>
            <a:endParaRPr lang="hi-IN"/>
          </a:p>
          <a:p>
            <a:endParaRPr lang="en-IN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C533BB-6405-4CBA-8CCF-E3E8FC985B96}"/>
              </a:ext>
            </a:extLst>
          </p:cNvPr>
          <p:cNvSpPr txBox="1"/>
          <p:nvPr/>
        </p:nvSpPr>
        <p:spPr>
          <a:xfrm>
            <a:off x="2132050" y="1465304"/>
            <a:ext cx="1401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dirty="0"/>
              <a:t>कैसे करोगे?</a:t>
            </a:r>
            <a:endParaRPr lang="en-IN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5D941A-1A59-45CC-89DC-879FE817043C}"/>
              </a:ext>
            </a:extLst>
          </p:cNvPr>
          <p:cNvSpPr txBox="1"/>
          <p:nvPr/>
        </p:nvSpPr>
        <p:spPr>
          <a:xfrm>
            <a:off x="2132050" y="2315817"/>
            <a:ext cx="6994103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hi-IN" dirty="0"/>
              <a:t>बाग़ लगाए हुए दिन =          </a:t>
            </a:r>
            <a:r>
              <a:rPr lang="en-US" dirty="0"/>
              <a:t> </a:t>
            </a:r>
            <a:r>
              <a:rPr lang="hi-IN" dirty="0"/>
              <a:t>x      </a:t>
            </a:r>
            <a:r>
              <a:rPr lang="en-US" dirty="0"/>
              <a:t>   </a:t>
            </a:r>
            <a:r>
              <a:rPr lang="hi-IN" dirty="0"/>
              <a:t>      =  </a:t>
            </a:r>
            <a:endParaRPr lang="en-IN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32BC1B-C6D5-42F6-8D0A-EF15B90A4077}"/>
              </a:ext>
            </a:extLst>
          </p:cNvPr>
          <p:cNvSpPr txBox="1"/>
          <p:nvPr/>
        </p:nvSpPr>
        <p:spPr>
          <a:xfrm>
            <a:off x="2132050" y="3714727"/>
            <a:ext cx="6932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dirty="0"/>
              <a:t>उत्तर : - कालीमासी मुर्गे ने सितम्बर महीने में     </a:t>
            </a:r>
            <a:r>
              <a:rPr lang="en-US" dirty="0"/>
              <a:t>      </a:t>
            </a:r>
            <a:r>
              <a:rPr lang="hi-IN" dirty="0"/>
              <a:t>बार बाग़ लगाई I</a:t>
            </a:r>
            <a:endParaRPr lang="en-IN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3269F74-2B48-4152-8961-E4E225A86EB5}"/>
              </a:ext>
            </a:extLst>
          </p:cNvPr>
          <p:cNvSpPr txBox="1"/>
          <p:nvPr/>
        </p:nvSpPr>
        <p:spPr>
          <a:xfrm>
            <a:off x="7225572" y="2293283"/>
            <a:ext cx="56100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dirty="0">
                <a:highlight>
                  <a:srgbClr val="FFFF00"/>
                </a:highlight>
              </a:rPr>
              <a:t>24</a:t>
            </a:r>
            <a:endParaRPr lang="en-IN" dirty="0">
              <a:highlight>
                <a:srgbClr val="FFFF00"/>
              </a:highlight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3C4E6AF-4E61-4F24-BCD6-46A1D9ED3F48}"/>
              </a:ext>
            </a:extLst>
          </p:cNvPr>
          <p:cNvCxnSpPr>
            <a:cxnSpLocks/>
          </p:cNvCxnSpPr>
          <p:nvPr/>
        </p:nvCxnSpPr>
        <p:spPr>
          <a:xfrm>
            <a:off x="5993573" y="2500483"/>
            <a:ext cx="26928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A88CA97B-0ADC-4C24-95F6-8886B61C4D56}"/>
              </a:ext>
            </a:extLst>
          </p:cNvPr>
          <p:cNvSpPr txBox="1"/>
          <p:nvPr/>
        </p:nvSpPr>
        <p:spPr>
          <a:xfrm>
            <a:off x="4599381" y="2336486"/>
            <a:ext cx="56100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dirty="0">
                <a:highlight>
                  <a:srgbClr val="FFFF00"/>
                </a:highlight>
              </a:rPr>
              <a:t>30</a:t>
            </a:r>
            <a:endParaRPr lang="en-IN" dirty="0">
              <a:highlight>
                <a:srgbClr val="FFFF00"/>
              </a:highlight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57C4B79-2FDF-434B-A33C-1395FF587A79}"/>
              </a:ext>
            </a:extLst>
          </p:cNvPr>
          <p:cNvSpPr txBox="1"/>
          <p:nvPr/>
        </p:nvSpPr>
        <p:spPr>
          <a:xfrm>
            <a:off x="5957729" y="2662615"/>
            <a:ext cx="3972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dirty="0">
                <a:highlight>
                  <a:srgbClr val="FFFF00"/>
                </a:highlight>
              </a:rPr>
              <a:t>5</a:t>
            </a:r>
            <a:endParaRPr lang="en-IN" dirty="0">
              <a:highlight>
                <a:srgbClr val="FFFF00"/>
              </a:highlight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6CF5295-F80F-4753-B0FA-3BD8B83947B9}"/>
              </a:ext>
            </a:extLst>
          </p:cNvPr>
          <p:cNvSpPr txBox="1"/>
          <p:nvPr/>
        </p:nvSpPr>
        <p:spPr>
          <a:xfrm>
            <a:off x="5929618" y="1991854"/>
            <a:ext cx="3972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dirty="0">
                <a:highlight>
                  <a:srgbClr val="FFFF00"/>
                </a:highlight>
              </a:rPr>
              <a:t>4</a:t>
            </a:r>
            <a:endParaRPr lang="en-IN" dirty="0">
              <a:highlight>
                <a:srgbClr val="FFFF00"/>
              </a:highlight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3E06DC4-AD53-4619-9BCA-C3C232D36ABB}"/>
              </a:ext>
            </a:extLst>
          </p:cNvPr>
          <p:cNvSpPr txBox="1"/>
          <p:nvPr/>
        </p:nvSpPr>
        <p:spPr>
          <a:xfrm>
            <a:off x="6664570" y="3718588"/>
            <a:ext cx="56100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dirty="0">
                <a:highlight>
                  <a:srgbClr val="FFFF00"/>
                </a:highlight>
              </a:rPr>
              <a:t>24</a:t>
            </a:r>
            <a:endParaRPr lang="en-IN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0270168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869186B-66D6-4FC7-A5C0-BA5D753696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4303" y="521486"/>
            <a:ext cx="9164714" cy="5417676"/>
          </a:xfrm>
          <a:ln w="38100">
            <a:solidFill>
              <a:schemeClr val="tx1"/>
            </a:solidFill>
          </a:ln>
        </p:spPr>
        <p:txBody>
          <a:bodyPr/>
          <a:lstStyle/>
          <a:p>
            <a:endParaRPr lang="hi-IN" dirty="0"/>
          </a:p>
          <a:p>
            <a:endParaRPr lang="hi-IN" dirty="0"/>
          </a:p>
          <a:p>
            <a:endParaRPr lang="hi-IN" dirty="0"/>
          </a:p>
          <a:p>
            <a:endParaRPr lang="hi-IN" dirty="0"/>
          </a:p>
          <a:p>
            <a:endParaRPr lang="en-IN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5D525B0-AA23-4D5B-959C-0413090E06F9}"/>
                  </a:ext>
                </a:extLst>
              </p:cNvPr>
              <p:cNvSpPr txBox="1"/>
              <p:nvPr/>
            </p:nvSpPr>
            <p:spPr>
              <a:xfrm>
                <a:off x="1970843" y="754601"/>
                <a:ext cx="7537141" cy="10204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hi-IN" sz="1600" dirty="0"/>
                  <a:t>रेवती गाय ने </a:t>
                </a:r>
                <a:r>
                  <a:rPr lang="hi-IN" sz="1600" dirty="0">
                    <a:highlight>
                      <a:srgbClr val="FFFF00"/>
                    </a:highlight>
                  </a:rPr>
                  <a:t>अगस्त महीने में कुल 320 लीटर दूध दिया </a:t>
                </a:r>
                <a:r>
                  <a:rPr lang="hi-IN" sz="1600" dirty="0"/>
                  <a:t>I लेकिन वह </a:t>
                </a:r>
                <a:r>
                  <a:rPr lang="hi-IN" sz="1600" dirty="0">
                    <a:highlight>
                      <a:srgbClr val="FFFF00"/>
                    </a:highlight>
                  </a:rPr>
                  <a:t>सितम्बर महीने में, अगस्त में दिए कुल दूध का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hi-IN" sz="200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hi-IN" sz="2000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hi-IN" sz="2000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hi-IN" sz="1600" dirty="0">
                    <a:highlight>
                      <a:srgbClr val="FFFF00"/>
                    </a:highlight>
                  </a:rPr>
                  <a:t> भाग दूध ही दे पाई </a:t>
                </a:r>
                <a:r>
                  <a:rPr lang="hi-IN" sz="1600" dirty="0"/>
                  <a:t>| तो रेवती गाय ने </a:t>
                </a:r>
                <a:r>
                  <a:rPr lang="hi-IN" sz="1600" dirty="0">
                    <a:highlight>
                      <a:srgbClr val="FFFF00"/>
                    </a:highlight>
                  </a:rPr>
                  <a:t>सितम्बर में कुल कितने लीटर दूध दिया ? </a:t>
                </a:r>
                <a:endParaRPr lang="en-IN" sz="1600" dirty="0">
                  <a:highlight>
                    <a:srgbClr val="FFFF00"/>
                  </a:highlight>
                </a:endParaRPr>
              </a:p>
            </p:txBody>
          </p:sp>
        </mc:Choice>
        <mc:Fallback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5D525B0-AA23-4D5B-959C-0413090E06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0843" y="754601"/>
                <a:ext cx="7537141" cy="1020408"/>
              </a:xfrm>
              <a:prstGeom prst="rect">
                <a:avLst/>
              </a:prstGeom>
              <a:blipFill>
                <a:blip r:embed="rId2"/>
                <a:stretch>
                  <a:fillRect l="-404" t="-5389" b="-7186"/>
                </a:stretch>
              </a:blipFill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E9D4D9FA-B6ED-40F8-B8FD-9D041E0C23F3}"/>
              </a:ext>
            </a:extLst>
          </p:cNvPr>
          <p:cNvSpPr txBox="1"/>
          <p:nvPr/>
        </p:nvSpPr>
        <p:spPr>
          <a:xfrm>
            <a:off x="1970842" y="1736483"/>
            <a:ext cx="3320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dirty="0"/>
              <a:t>क्या जानकारी दी गयी है?</a:t>
            </a:r>
            <a:endParaRPr lang="en-IN" sz="1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E4ADE2-4711-4B73-8DC8-3F612BB11B8B}"/>
              </a:ext>
            </a:extLst>
          </p:cNvPr>
          <p:cNvSpPr txBox="1"/>
          <p:nvPr/>
        </p:nvSpPr>
        <p:spPr>
          <a:xfrm>
            <a:off x="2076631" y="2957758"/>
            <a:ext cx="2405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dirty="0"/>
              <a:t>क्या पूछा गया है?</a:t>
            </a:r>
            <a:endParaRPr lang="en-IN" sz="1600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2CF96E5F-E423-4E80-B412-4CC78A0D5539}"/>
              </a:ext>
            </a:extLst>
          </p:cNvPr>
          <p:cNvSpPr txBox="1">
            <a:spLocks/>
          </p:cNvSpPr>
          <p:nvPr/>
        </p:nvSpPr>
        <p:spPr>
          <a:xfrm>
            <a:off x="2076631" y="2019824"/>
            <a:ext cx="7325557" cy="338554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i-IN">
              <a:solidFill>
                <a:srgbClr val="FF0000"/>
              </a:solidFill>
            </a:endParaRPr>
          </a:p>
          <a:p>
            <a:endParaRPr lang="hi-IN">
              <a:solidFill>
                <a:srgbClr val="FF0000"/>
              </a:solidFill>
            </a:endParaRPr>
          </a:p>
          <a:p>
            <a:endParaRPr lang="hi-IN">
              <a:solidFill>
                <a:srgbClr val="FF0000"/>
              </a:solidFill>
            </a:endParaRPr>
          </a:p>
          <a:p>
            <a:endParaRPr lang="hi-IN">
              <a:solidFill>
                <a:srgbClr val="FF0000"/>
              </a:solidFill>
            </a:endParaRPr>
          </a:p>
          <a:p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7BA3F57E-8BAE-44F3-AAA2-C8547C12AABF}"/>
              </a:ext>
            </a:extLst>
          </p:cNvPr>
          <p:cNvSpPr txBox="1">
            <a:spLocks/>
          </p:cNvSpPr>
          <p:nvPr/>
        </p:nvSpPr>
        <p:spPr>
          <a:xfrm>
            <a:off x="2076631" y="2541682"/>
            <a:ext cx="7325557" cy="327801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5C056EF4-BF78-4700-A3BF-BCC6C3506DC2}"/>
              </a:ext>
            </a:extLst>
          </p:cNvPr>
          <p:cNvSpPr txBox="1">
            <a:spLocks/>
          </p:cNvSpPr>
          <p:nvPr/>
        </p:nvSpPr>
        <p:spPr>
          <a:xfrm>
            <a:off x="2098453" y="3296312"/>
            <a:ext cx="7325557" cy="306097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en-IN" dirty="0">
              <a:solidFill>
                <a:srgbClr val="FF0000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649DE64-8D7A-4C3E-9136-F1A96D420E37}"/>
              </a:ext>
            </a:extLst>
          </p:cNvPr>
          <p:cNvGrpSpPr/>
          <p:nvPr/>
        </p:nvGrpSpPr>
        <p:grpSpPr>
          <a:xfrm>
            <a:off x="8372381" y="5085160"/>
            <a:ext cx="1742986" cy="470644"/>
            <a:chOff x="8372381" y="5085160"/>
            <a:chExt cx="1742986" cy="470644"/>
          </a:xfrm>
        </p:grpSpPr>
        <p:sp>
          <p:nvSpPr>
            <p:cNvPr id="16" name="Subtitle 2">
              <a:extLst>
                <a:ext uri="{FF2B5EF4-FFF2-40B4-BE49-F238E27FC236}">
                  <a16:creationId xmlns:a16="http://schemas.microsoft.com/office/drawing/2014/main" id="{7761BA99-3358-49C5-8EEE-862C3CD59B40}"/>
                </a:ext>
              </a:extLst>
            </p:cNvPr>
            <p:cNvSpPr txBox="1">
              <a:spLocks/>
            </p:cNvSpPr>
            <p:nvPr/>
          </p:nvSpPr>
          <p:spPr>
            <a:xfrm>
              <a:off x="8372381" y="5085160"/>
              <a:ext cx="1742986" cy="470644"/>
            </a:xfrm>
            <a:prstGeom prst="rect">
              <a:avLst/>
            </a:prstGeom>
            <a:ln w="19050">
              <a:solidFill>
                <a:srgbClr val="FF0000"/>
              </a:solidFill>
            </a:ln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hi-IN" dirty="0">
                <a:solidFill>
                  <a:srgbClr val="FF0000"/>
                </a:solidFill>
              </a:endParaRPr>
            </a:p>
            <a:p>
              <a:endParaRPr lang="hi-IN" dirty="0">
                <a:solidFill>
                  <a:srgbClr val="FF0000"/>
                </a:solidFill>
              </a:endParaRPr>
            </a:p>
            <a:p>
              <a:endParaRPr lang="hi-IN" dirty="0">
                <a:solidFill>
                  <a:srgbClr val="FF0000"/>
                </a:solidFill>
              </a:endParaRPr>
            </a:p>
            <a:p>
              <a:endParaRPr lang="hi-IN" dirty="0">
                <a:solidFill>
                  <a:srgbClr val="FF0000"/>
                </a:solidFill>
              </a:endParaRPr>
            </a:p>
            <a:p>
              <a:endParaRPr lang="en-IN" dirty="0">
                <a:solidFill>
                  <a:srgbClr val="FF0000"/>
                </a:solidFill>
              </a:endParaRPr>
            </a:p>
          </p:txBody>
        </p:sp>
        <p:sp>
          <p:nvSpPr>
            <p:cNvPr id="18" name="Arrow: Right 17">
              <a:extLst>
                <a:ext uri="{FF2B5EF4-FFF2-40B4-BE49-F238E27FC236}">
                  <a16:creationId xmlns:a16="http://schemas.microsoft.com/office/drawing/2014/main" id="{60F3B7AA-25F8-4792-96A6-5781A375D0CB}"/>
                </a:ext>
              </a:extLst>
            </p:cNvPr>
            <p:cNvSpPr/>
            <p:nvPr/>
          </p:nvSpPr>
          <p:spPr>
            <a:xfrm>
              <a:off x="8684581" y="5197683"/>
              <a:ext cx="994299" cy="26471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EF059957-D3A4-449C-8B54-4ECAB30F4AFA}"/>
              </a:ext>
            </a:extLst>
          </p:cNvPr>
          <p:cNvSpPr txBox="1"/>
          <p:nvPr/>
        </p:nvSpPr>
        <p:spPr>
          <a:xfrm>
            <a:off x="2076631" y="3914352"/>
            <a:ext cx="3320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dirty="0"/>
              <a:t>कौनसी संख्या का भाग करना है?</a:t>
            </a:r>
            <a:endParaRPr lang="en-IN" sz="1600" dirty="0"/>
          </a:p>
        </p:txBody>
      </p:sp>
      <p:sp>
        <p:nvSpPr>
          <p:cNvPr id="28" name="Subtitle 2">
            <a:extLst>
              <a:ext uri="{FF2B5EF4-FFF2-40B4-BE49-F238E27FC236}">
                <a16:creationId xmlns:a16="http://schemas.microsoft.com/office/drawing/2014/main" id="{6406BD13-88B2-4B37-89BF-9895047A7400}"/>
              </a:ext>
            </a:extLst>
          </p:cNvPr>
          <p:cNvSpPr txBox="1">
            <a:spLocks/>
          </p:cNvSpPr>
          <p:nvPr/>
        </p:nvSpPr>
        <p:spPr>
          <a:xfrm>
            <a:off x="6096000" y="3869487"/>
            <a:ext cx="1202190" cy="336877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700" dirty="0">
                <a:highlight>
                  <a:srgbClr val="FFFF00"/>
                </a:highlight>
              </a:rPr>
              <a:t>320</a:t>
            </a:r>
            <a:endParaRPr lang="hi-IN" sz="1700" dirty="0">
              <a:highlight>
                <a:srgbClr val="FFFF00"/>
              </a:highlight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D18B351-A5DC-4A72-A35A-B676D34566A8}"/>
              </a:ext>
            </a:extLst>
          </p:cNvPr>
          <p:cNvSpPr txBox="1"/>
          <p:nvPr/>
        </p:nvSpPr>
        <p:spPr>
          <a:xfrm>
            <a:off x="2076631" y="4616022"/>
            <a:ext cx="27972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dirty="0"/>
              <a:t>कौनसा भाग</a:t>
            </a:r>
            <a:r>
              <a:rPr lang="en-US" sz="1600" dirty="0"/>
              <a:t> </a:t>
            </a:r>
            <a:r>
              <a:rPr lang="hi-IN" sz="1600" dirty="0"/>
              <a:t>करना है?</a:t>
            </a:r>
            <a:endParaRPr lang="en-IN" sz="1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Subtitle 2">
                <a:extLst>
                  <a:ext uri="{FF2B5EF4-FFF2-40B4-BE49-F238E27FC236}">
                    <a16:creationId xmlns:a16="http://schemas.microsoft.com/office/drawing/2014/main" id="{B4250D1D-CCFE-4799-8F34-E82E8D8D7BC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096000" y="4473442"/>
                <a:ext cx="1202190" cy="547564"/>
              </a:xfrm>
              <a:prstGeom prst="rect">
                <a:avLst/>
              </a:prstGeom>
              <a:ln w="19050">
                <a:solidFill>
                  <a:srgbClr val="FF0000"/>
                </a:solidFill>
              </a:ln>
            </p:spPr>
            <p:txBody>
              <a:bodyPr vert="horz" lIns="91440" tIns="45720" rIns="91440" bIns="45720" rtlCol="0">
                <a:normAutofit fontScale="70000" lnSpcReduction="20000"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hi-IN" sz="2400" i="1" smtClean="0"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US" sz="2400" b="0" i="1" smtClean="0"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hi-IN" dirty="0">
                  <a:highlight>
                    <a:srgbClr val="FFFF00"/>
                  </a:highlight>
                </a:endParaRPr>
              </a:p>
              <a:p>
                <a:endParaRPr lang="hi-IN" dirty="0">
                  <a:solidFill>
                    <a:srgbClr val="FF0000"/>
                  </a:solidFill>
                </a:endParaRPr>
              </a:p>
              <a:p>
                <a:endParaRPr lang="hi-IN" dirty="0">
                  <a:solidFill>
                    <a:srgbClr val="FF0000"/>
                  </a:solidFill>
                </a:endParaRPr>
              </a:p>
              <a:p>
                <a:endParaRPr lang="hi-IN" dirty="0">
                  <a:solidFill>
                    <a:srgbClr val="FF0000"/>
                  </a:solidFill>
                </a:endParaRPr>
              </a:p>
              <a:p>
                <a:endParaRPr lang="en-IN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2" name="Subtitle 2">
                <a:extLst>
                  <a:ext uri="{FF2B5EF4-FFF2-40B4-BE49-F238E27FC236}">
                    <a16:creationId xmlns:a16="http://schemas.microsoft.com/office/drawing/2014/main" id="{B4250D1D-CCFE-4799-8F34-E82E8D8D7B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4473442"/>
                <a:ext cx="1202190" cy="547564"/>
              </a:xfrm>
              <a:prstGeom prst="rect">
                <a:avLst/>
              </a:prstGeom>
              <a:blipFill>
                <a:blip r:embed="rId3"/>
                <a:stretch>
                  <a:fillRect b="-175269"/>
                </a:stretch>
              </a:blipFill>
              <a:ln w="19050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231447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id="{6C0A2E3C-64FD-4BCA-AB30-8BFB32C0D563}"/>
              </a:ext>
            </a:extLst>
          </p:cNvPr>
          <p:cNvSpPr txBox="1">
            <a:spLocks/>
          </p:cNvSpPr>
          <p:nvPr/>
        </p:nvSpPr>
        <p:spPr>
          <a:xfrm>
            <a:off x="1284303" y="521486"/>
            <a:ext cx="8775647" cy="4077148"/>
          </a:xfrm>
          <a:prstGeom prst="rect">
            <a:avLst/>
          </a:prstGeom>
          <a:ln w="3810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i-IN"/>
          </a:p>
          <a:p>
            <a:endParaRPr lang="hi-IN"/>
          </a:p>
          <a:p>
            <a:endParaRPr lang="hi-IN"/>
          </a:p>
          <a:p>
            <a:endParaRPr lang="hi-IN"/>
          </a:p>
          <a:p>
            <a:endParaRPr lang="en-IN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C533BB-6405-4CBA-8CCF-E3E8FC985B96}"/>
              </a:ext>
            </a:extLst>
          </p:cNvPr>
          <p:cNvSpPr txBox="1"/>
          <p:nvPr/>
        </p:nvSpPr>
        <p:spPr>
          <a:xfrm>
            <a:off x="2132050" y="1465304"/>
            <a:ext cx="1401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dirty="0"/>
              <a:t>कैसे करोगे?</a:t>
            </a:r>
            <a:endParaRPr lang="en-IN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5D941A-1A59-45CC-89DC-879FE817043C}"/>
              </a:ext>
            </a:extLst>
          </p:cNvPr>
          <p:cNvSpPr txBox="1"/>
          <p:nvPr/>
        </p:nvSpPr>
        <p:spPr>
          <a:xfrm>
            <a:off x="2132049" y="2264769"/>
            <a:ext cx="6548901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hi-IN" dirty="0"/>
              <a:t>सितम्बर में  दिया हुआ दूध =         </a:t>
            </a:r>
            <a:r>
              <a:rPr lang="en-US" dirty="0"/>
              <a:t>   </a:t>
            </a:r>
            <a:r>
              <a:rPr lang="hi-IN" dirty="0"/>
              <a:t>x             </a:t>
            </a:r>
            <a:r>
              <a:rPr lang="en-US" dirty="0"/>
              <a:t>       </a:t>
            </a:r>
            <a:r>
              <a:rPr lang="hi-IN" dirty="0"/>
              <a:t>=</a:t>
            </a:r>
            <a:r>
              <a:rPr lang="en-US" dirty="0"/>
              <a:t> </a:t>
            </a:r>
            <a:r>
              <a:rPr lang="hi-IN" dirty="0"/>
              <a:t>     </a:t>
            </a:r>
            <a:endParaRPr lang="en-IN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32BC1B-C6D5-42F6-8D0A-EF15B90A4077}"/>
              </a:ext>
            </a:extLst>
          </p:cNvPr>
          <p:cNvSpPr txBox="1"/>
          <p:nvPr/>
        </p:nvSpPr>
        <p:spPr>
          <a:xfrm>
            <a:off x="2132049" y="3278017"/>
            <a:ext cx="6932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dirty="0"/>
              <a:t>उत्तर : - रेवती गाय ने सितम्बर महीने में </a:t>
            </a:r>
            <a:r>
              <a:rPr lang="en-US" dirty="0"/>
              <a:t>              </a:t>
            </a:r>
            <a:r>
              <a:rPr lang="hi-IN" dirty="0"/>
              <a:t>लीटर दूध दिया I</a:t>
            </a:r>
            <a:endParaRPr lang="en-IN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084B7C-4D0F-4723-AF14-398512A40C91}"/>
              </a:ext>
            </a:extLst>
          </p:cNvPr>
          <p:cNvSpPr txBox="1"/>
          <p:nvPr/>
        </p:nvSpPr>
        <p:spPr>
          <a:xfrm>
            <a:off x="5234702" y="2265732"/>
            <a:ext cx="67782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dirty="0">
                <a:highlight>
                  <a:srgbClr val="FFFF00"/>
                </a:highlight>
              </a:rPr>
              <a:t>320</a:t>
            </a:r>
            <a:endParaRPr lang="en-IN" dirty="0">
              <a:highlight>
                <a:srgbClr val="FFFF00"/>
              </a:highlight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34212BC-6F85-4818-98DB-0DD99B1A776E}"/>
              </a:ext>
            </a:extLst>
          </p:cNvPr>
          <p:cNvCxnSpPr>
            <a:cxnSpLocks/>
          </p:cNvCxnSpPr>
          <p:nvPr/>
        </p:nvCxnSpPr>
        <p:spPr>
          <a:xfrm>
            <a:off x="6590341" y="2434716"/>
            <a:ext cx="26928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C8F378D9-9308-4857-9DC0-A37011586032}"/>
              </a:ext>
            </a:extLst>
          </p:cNvPr>
          <p:cNvSpPr txBox="1"/>
          <p:nvPr/>
        </p:nvSpPr>
        <p:spPr>
          <a:xfrm>
            <a:off x="6503486" y="1956409"/>
            <a:ext cx="46267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dirty="0">
                <a:highlight>
                  <a:srgbClr val="FFFF00"/>
                </a:highlight>
              </a:rPr>
              <a:t>7</a:t>
            </a:r>
            <a:endParaRPr lang="en-IN" dirty="0">
              <a:highlight>
                <a:srgbClr val="FFFF00"/>
              </a:highlight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A3018C8-8F7B-45BA-91D8-6A94A28E2391}"/>
              </a:ext>
            </a:extLst>
          </p:cNvPr>
          <p:cNvSpPr txBox="1"/>
          <p:nvPr/>
        </p:nvSpPr>
        <p:spPr>
          <a:xfrm>
            <a:off x="6503486" y="2514262"/>
            <a:ext cx="46267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dirty="0">
                <a:highlight>
                  <a:srgbClr val="FFFF00"/>
                </a:highlight>
              </a:rPr>
              <a:t>8</a:t>
            </a:r>
            <a:endParaRPr lang="en-IN" dirty="0">
              <a:highlight>
                <a:srgbClr val="FFFF00"/>
              </a:highlight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4F152C-0BEF-452C-8582-2CB6F2BBFA29}"/>
              </a:ext>
            </a:extLst>
          </p:cNvPr>
          <p:cNvSpPr txBox="1"/>
          <p:nvPr/>
        </p:nvSpPr>
        <p:spPr>
          <a:xfrm>
            <a:off x="7835230" y="2199378"/>
            <a:ext cx="67782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dirty="0">
                <a:highlight>
                  <a:srgbClr val="FFFF00"/>
                </a:highlight>
              </a:rPr>
              <a:t>280</a:t>
            </a:r>
            <a:endParaRPr lang="en-IN" dirty="0">
              <a:highlight>
                <a:srgbClr val="FFFF00"/>
              </a:highlight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C876B76-94D3-4E6C-8BAC-99D4F1D17FF9}"/>
              </a:ext>
            </a:extLst>
          </p:cNvPr>
          <p:cNvSpPr txBox="1"/>
          <p:nvPr/>
        </p:nvSpPr>
        <p:spPr>
          <a:xfrm>
            <a:off x="6182879" y="3244334"/>
            <a:ext cx="67782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dirty="0">
                <a:highlight>
                  <a:srgbClr val="FFFF00"/>
                </a:highlight>
              </a:rPr>
              <a:t>280</a:t>
            </a:r>
            <a:endParaRPr lang="en-IN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8362502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869186B-66D6-4FC7-A5C0-BA5D753696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4303" y="521486"/>
            <a:ext cx="9164714" cy="5417676"/>
          </a:xfrm>
          <a:ln w="38100">
            <a:solidFill>
              <a:schemeClr val="tx1"/>
            </a:solidFill>
          </a:ln>
        </p:spPr>
        <p:txBody>
          <a:bodyPr/>
          <a:lstStyle/>
          <a:p>
            <a:endParaRPr lang="hi-IN" dirty="0"/>
          </a:p>
          <a:p>
            <a:endParaRPr lang="hi-IN" dirty="0"/>
          </a:p>
          <a:p>
            <a:endParaRPr lang="hi-IN" dirty="0"/>
          </a:p>
          <a:p>
            <a:endParaRPr lang="hi-IN" dirty="0"/>
          </a:p>
          <a:p>
            <a:endParaRPr lang="en-I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5D525B0-AA23-4D5B-959C-0413090E06F9}"/>
                  </a:ext>
                </a:extLst>
              </p:cNvPr>
              <p:cNvSpPr txBox="1"/>
              <p:nvPr/>
            </p:nvSpPr>
            <p:spPr>
              <a:xfrm>
                <a:off x="1970843" y="754601"/>
                <a:ext cx="7803472" cy="6882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hi-IN" sz="1600" dirty="0"/>
                  <a:t>दशहरे के लिए </a:t>
                </a:r>
                <a:r>
                  <a:rPr lang="hi-IN" sz="1600" dirty="0">
                    <a:highlight>
                      <a:srgbClr val="FFFF00"/>
                    </a:highlight>
                  </a:rPr>
                  <a:t>15 किलो गेंदे के फूल </a:t>
                </a:r>
                <a:r>
                  <a:rPr lang="hi-IN" sz="1600" dirty="0"/>
                  <a:t>लाये गए I उनका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hi-IN" sz="160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hi-IN" sz="1600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hi-IN" sz="1600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hi-IN" sz="1600" dirty="0">
                    <a:highlight>
                      <a:srgbClr val="FFFF00"/>
                    </a:highlight>
                  </a:rPr>
                  <a:t> हिस्सा फूल मंदिर को सजाने में लगे </a:t>
                </a:r>
                <a:r>
                  <a:rPr lang="hi-IN" sz="1600" dirty="0"/>
                  <a:t>I तो </a:t>
                </a:r>
                <a:r>
                  <a:rPr lang="hi-IN" sz="1600" dirty="0">
                    <a:highlight>
                      <a:srgbClr val="FFFF00"/>
                    </a:highlight>
                  </a:rPr>
                  <a:t>मंदिर को सजाने में कुल कितने फूल लगे</a:t>
                </a:r>
                <a:r>
                  <a:rPr lang="hi-IN" sz="1600" dirty="0"/>
                  <a:t>? </a:t>
                </a:r>
                <a:endParaRPr lang="en-IN" sz="1600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5D525B0-AA23-4D5B-959C-0413090E06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0843" y="754601"/>
                <a:ext cx="7803472" cy="688265"/>
              </a:xfrm>
              <a:prstGeom prst="rect">
                <a:avLst/>
              </a:prstGeom>
              <a:blipFill>
                <a:blip r:embed="rId2"/>
                <a:stretch>
                  <a:fillRect l="-391" b="-10619"/>
                </a:stretch>
              </a:blipFill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E9D4D9FA-B6ED-40F8-B8FD-9D041E0C23F3}"/>
              </a:ext>
            </a:extLst>
          </p:cNvPr>
          <p:cNvSpPr txBox="1"/>
          <p:nvPr/>
        </p:nvSpPr>
        <p:spPr>
          <a:xfrm>
            <a:off x="1970842" y="1736483"/>
            <a:ext cx="3320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dirty="0"/>
              <a:t>क्या जानकारी दी गयी है?</a:t>
            </a:r>
            <a:endParaRPr lang="en-IN" sz="1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E4ADE2-4711-4B73-8DC8-3F612BB11B8B}"/>
              </a:ext>
            </a:extLst>
          </p:cNvPr>
          <p:cNvSpPr txBox="1"/>
          <p:nvPr/>
        </p:nvSpPr>
        <p:spPr>
          <a:xfrm>
            <a:off x="2076631" y="2969218"/>
            <a:ext cx="2405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dirty="0"/>
              <a:t>क्या पूछा गया है?</a:t>
            </a:r>
            <a:endParaRPr lang="en-IN" sz="1600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2CF96E5F-E423-4E80-B412-4CC78A0D5539}"/>
              </a:ext>
            </a:extLst>
          </p:cNvPr>
          <p:cNvSpPr txBox="1">
            <a:spLocks/>
          </p:cNvSpPr>
          <p:nvPr/>
        </p:nvSpPr>
        <p:spPr>
          <a:xfrm>
            <a:off x="2076631" y="2074887"/>
            <a:ext cx="7325557" cy="309727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i-IN">
              <a:solidFill>
                <a:srgbClr val="FF0000"/>
              </a:solidFill>
            </a:endParaRPr>
          </a:p>
          <a:p>
            <a:endParaRPr lang="hi-IN">
              <a:solidFill>
                <a:srgbClr val="FF0000"/>
              </a:solidFill>
            </a:endParaRPr>
          </a:p>
          <a:p>
            <a:endParaRPr lang="hi-IN">
              <a:solidFill>
                <a:srgbClr val="FF0000"/>
              </a:solidFill>
            </a:endParaRPr>
          </a:p>
          <a:p>
            <a:endParaRPr lang="hi-IN">
              <a:solidFill>
                <a:srgbClr val="FF0000"/>
              </a:solidFill>
            </a:endParaRPr>
          </a:p>
          <a:p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7BA3F57E-8BAE-44F3-AAA2-C8547C12AABF}"/>
              </a:ext>
            </a:extLst>
          </p:cNvPr>
          <p:cNvSpPr txBox="1">
            <a:spLocks/>
          </p:cNvSpPr>
          <p:nvPr/>
        </p:nvSpPr>
        <p:spPr>
          <a:xfrm>
            <a:off x="2076631" y="2571432"/>
            <a:ext cx="7325557" cy="298051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5C056EF4-BF78-4700-A3BF-BCC6C3506DC2}"/>
              </a:ext>
            </a:extLst>
          </p:cNvPr>
          <p:cNvSpPr txBox="1">
            <a:spLocks/>
          </p:cNvSpPr>
          <p:nvPr/>
        </p:nvSpPr>
        <p:spPr>
          <a:xfrm>
            <a:off x="2076630" y="3346835"/>
            <a:ext cx="7325557" cy="294926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en-IN" dirty="0">
              <a:solidFill>
                <a:srgbClr val="FF0000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6E02ABF-81B2-492F-AB64-106A0344F55A}"/>
              </a:ext>
            </a:extLst>
          </p:cNvPr>
          <p:cNvGrpSpPr/>
          <p:nvPr/>
        </p:nvGrpSpPr>
        <p:grpSpPr>
          <a:xfrm>
            <a:off x="8372381" y="5085160"/>
            <a:ext cx="1742986" cy="470644"/>
            <a:chOff x="8372381" y="5085160"/>
            <a:chExt cx="1742986" cy="470644"/>
          </a:xfrm>
        </p:grpSpPr>
        <p:sp>
          <p:nvSpPr>
            <p:cNvPr id="16" name="Subtitle 2">
              <a:extLst>
                <a:ext uri="{FF2B5EF4-FFF2-40B4-BE49-F238E27FC236}">
                  <a16:creationId xmlns:a16="http://schemas.microsoft.com/office/drawing/2014/main" id="{CC6CF416-D03D-4118-B44A-89C3D41E5FD2}"/>
                </a:ext>
              </a:extLst>
            </p:cNvPr>
            <p:cNvSpPr txBox="1">
              <a:spLocks/>
            </p:cNvSpPr>
            <p:nvPr/>
          </p:nvSpPr>
          <p:spPr>
            <a:xfrm>
              <a:off x="8372381" y="5085160"/>
              <a:ext cx="1742986" cy="470644"/>
            </a:xfrm>
            <a:prstGeom prst="rect">
              <a:avLst/>
            </a:prstGeom>
            <a:ln w="19050">
              <a:solidFill>
                <a:srgbClr val="FF0000"/>
              </a:solidFill>
            </a:ln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hi-IN" dirty="0">
                <a:solidFill>
                  <a:srgbClr val="FF0000"/>
                </a:solidFill>
              </a:endParaRPr>
            </a:p>
            <a:p>
              <a:endParaRPr lang="hi-IN" dirty="0">
                <a:solidFill>
                  <a:srgbClr val="FF0000"/>
                </a:solidFill>
              </a:endParaRPr>
            </a:p>
            <a:p>
              <a:endParaRPr lang="hi-IN" dirty="0">
                <a:solidFill>
                  <a:srgbClr val="FF0000"/>
                </a:solidFill>
              </a:endParaRPr>
            </a:p>
            <a:p>
              <a:endParaRPr lang="hi-IN" dirty="0">
                <a:solidFill>
                  <a:srgbClr val="FF0000"/>
                </a:solidFill>
              </a:endParaRPr>
            </a:p>
            <a:p>
              <a:endParaRPr lang="en-IN" dirty="0">
                <a:solidFill>
                  <a:srgbClr val="FF0000"/>
                </a:solidFill>
              </a:endParaRPr>
            </a:p>
          </p:txBody>
        </p:sp>
        <p:sp>
          <p:nvSpPr>
            <p:cNvPr id="18" name="Arrow: Right 17">
              <a:extLst>
                <a:ext uri="{FF2B5EF4-FFF2-40B4-BE49-F238E27FC236}">
                  <a16:creationId xmlns:a16="http://schemas.microsoft.com/office/drawing/2014/main" id="{C99113D9-5890-4AD1-93BE-03A3C4A79421}"/>
                </a:ext>
              </a:extLst>
            </p:cNvPr>
            <p:cNvSpPr/>
            <p:nvPr/>
          </p:nvSpPr>
          <p:spPr>
            <a:xfrm>
              <a:off x="8684581" y="5197683"/>
              <a:ext cx="994299" cy="26471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C062EE8F-0790-43C1-B6E2-55FB698F94D7}"/>
              </a:ext>
            </a:extLst>
          </p:cNvPr>
          <p:cNvSpPr txBox="1"/>
          <p:nvPr/>
        </p:nvSpPr>
        <p:spPr>
          <a:xfrm>
            <a:off x="2076631" y="3914352"/>
            <a:ext cx="3320248" cy="312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dirty="0"/>
              <a:t>कौनसी संख्या का हिस्सा करना है?</a:t>
            </a:r>
            <a:endParaRPr lang="en-IN" sz="1600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2A2AF3E6-5040-44DC-B993-DFBB220C0E80}"/>
              </a:ext>
            </a:extLst>
          </p:cNvPr>
          <p:cNvSpPr txBox="1">
            <a:spLocks/>
          </p:cNvSpPr>
          <p:nvPr/>
        </p:nvSpPr>
        <p:spPr>
          <a:xfrm>
            <a:off x="6096000" y="3869487"/>
            <a:ext cx="1202190" cy="336877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700" dirty="0">
                <a:highlight>
                  <a:srgbClr val="FFFF00"/>
                </a:highlight>
              </a:rPr>
              <a:t>15</a:t>
            </a:r>
            <a:endParaRPr lang="hi-IN" sz="1700" dirty="0">
              <a:highlight>
                <a:srgbClr val="FFFF00"/>
              </a:highlight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1EC59B9-FD42-486C-9AB6-D2044D434CDA}"/>
              </a:ext>
            </a:extLst>
          </p:cNvPr>
          <p:cNvSpPr txBox="1"/>
          <p:nvPr/>
        </p:nvSpPr>
        <p:spPr>
          <a:xfrm>
            <a:off x="2076631" y="4616022"/>
            <a:ext cx="2797210" cy="312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dirty="0"/>
              <a:t>कौनसा हिस्सा</a:t>
            </a:r>
            <a:r>
              <a:rPr lang="en-US" sz="1600" dirty="0"/>
              <a:t> </a:t>
            </a:r>
            <a:r>
              <a:rPr lang="hi-IN" sz="1600" dirty="0"/>
              <a:t>करना है?</a:t>
            </a:r>
            <a:endParaRPr lang="en-IN" sz="1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Subtitle 2">
                <a:extLst>
                  <a:ext uri="{FF2B5EF4-FFF2-40B4-BE49-F238E27FC236}">
                    <a16:creationId xmlns:a16="http://schemas.microsoft.com/office/drawing/2014/main" id="{68F8A19A-DB89-431F-9BCD-000E258B5FB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096000" y="4473442"/>
                <a:ext cx="1202190" cy="547564"/>
              </a:xfrm>
              <a:prstGeom prst="rect">
                <a:avLst/>
              </a:prstGeom>
              <a:ln w="19050">
                <a:solidFill>
                  <a:srgbClr val="FF0000"/>
                </a:solidFill>
              </a:ln>
            </p:spPr>
            <p:txBody>
              <a:bodyPr vert="horz" lIns="91440" tIns="45720" rIns="91440" bIns="45720" rtlCol="0">
                <a:normAutofit fontScale="70000" lnSpcReduction="20000"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hi-IN" sz="2400" i="1" smtClean="0"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400" b="0" i="1" smtClean="0"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hi-IN" dirty="0">
                  <a:highlight>
                    <a:srgbClr val="FFFF00"/>
                  </a:highlight>
                </a:endParaRPr>
              </a:p>
              <a:p>
                <a:endParaRPr lang="hi-IN" dirty="0">
                  <a:solidFill>
                    <a:srgbClr val="FF0000"/>
                  </a:solidFill>
                </a:endParaRPr>
              </a:p>
              <a:p>
                <a:endParaRPr lang="hi-IN" dirty="0">
                  <a:solidFill>
                    <a:srgbClr val="FF0000"/>
                  </a:solidFill>
                </a:endParaRPr>
              </a:p>
              <a:p>
                <a:endParaRPr lang="hi-IN" dirty="0">
                  <a:solidFill>
                    <a:srgbClr val="FF0000"/>
                  </a:solidFill>
                </a:endParaRPr>
              </a:p>
              <a:p>
                <a:endParaRPr lang="en-IN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Subtitle 2">
                <a:extLst>
                  <a:ext uri="{FF2B5EF4-FFF2-40B4-BE49-F238E27FC236}">
                    <a16:creationId xmlns:a16="http://schemas.microsoft.com/office/drawing/2014/main" id="{68F8A19A-DB89-431F-9BCD-000E258B5F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4473442"/>
                <a:ext cx="1202190" cy="547564"/>
              </a:xfrm>
              <a:prstGeom prst="rect">
                <a:avLst/>
              </a:prstGeom>
              <a:blipFill>
                <a:blip r:embed="rId3"/>
                <a:stretch>
                  <a:fillRect b="-176344"/>
                </a:stretch>
              </a:blipFill>
              <a:ln w="19050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675584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id="{6C0A2E3C-64FD-4BCA-AB30-8BFB32C0D563}"/>
              </a:ext>
            </a:extLst>
          </p:cNvPr>
          <p:cNvSpPr txBox="1">
            <a:spLocks/>
          </p:cNvSpPr>
          <p:nvPr/>
        </p:nvSpPr>
        <p:spPr>
          <a:xfrm>
            <a:off x="1284303" y="521486"/>
            <a:ext cx="8775647" cy="4077148"/>
          </a:xfrm>
          <a:prstGeom prst="rect">
            <a:avLst/>
          </a:prstGeom>
          <a:ln w="3810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i-IN"/>
          </a:p>
          <a:p>
            <a:endParaRPr lang="hi-IN"/>
          </a:p>
          <a:p>
            <a:endParaRPr lang="hi-IN"/>
          </a:p>
          <a:p>
            <a:endParaRPr lang="hi-IN"/>
          </a:p>
          <a:p>
            <a:endParaRPr lang="en-IN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C533BB-6405-4CBA-8CCF-E3E8FC985B96}"/>
              </a:ext>
            </a:extLst>
          </p:cNvPr>
          <p:cNvSpPr txBox="1"/>
          <p:nvPr/>
        </p:nvSpPr>
        <p:spPr>
          <a:xfrm>
            <a:off x="2132050" y="1465304"/>
            <a:ext cx="1401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dirty="0"/>
              <a:t>कैसे करोगे?</a:t>
            </a:r>
            <a:endParaRPr lang="en-IN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5D941A-1A59-45CC-89DC-879FE817043C}"/>
              </a:ext>
            </a:extLst>
          </p:cNvPr>
          <p:cNvSpPr txBox="1"/>
          <p:nvPr/>
        </p:nvSpPr>
        <p:spPr>
          <a:xfrm>
            <a:off x="2132049" y="2264769"/>
            <a:ext cx="6548901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hi-IN" dirty="0"/>
              <a:t>मंदिर सजाने के लिए लगे हुए फूल  =      </a:t>
            </a:r>
            <a:r>
              <a:rPr lang="en-US" dirty="0"/>
              <a:t>  </a:t>
            </a:r>
            <a:r>
              <a:rPr lang="hi-IN" dirty="0"/>
              <a:t>    x        </a:t>
            </a:r>
            <a:r>
              <a:rPr lang="en-US" dirty="0"/>
              <a:t>     </a:t>
            </a:r>
            <a:r>
              <a:rPr lang="hi-IN" dirty="0"/>
              <a:t>   =</a:t>
            </a:r>
            <a:r>
              <a:rPr lang="en-US" dirty="0"/>
              <a:t> </a:t>
            </a:r>
            <a:r>
              <a:rPr lang="hi-IN" dirty="0"/>
              <a:t>     </a:t>
            </a:r>
            <a:endParaRPr lang="en-IN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32BC1B-C6D5-42F6-8D0A-EF15B90A4077}"/>
              </a:ext>
            </a:extLst>
          </p:cNvPr>
          <p:cNvSpPr txBox="1"/>
          <p:nvPr/>
        </p:nvSpPr>
        <p:spPr>
          <a:xfrm>
            <a:off x="2132049" y="3278017"/>
            <a:ext cx="6932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dirty="0"/>
              <a:t>उत्तर : - मंदिर सजाने की लिए    </a:t>
            </a:r>
            <a:r>
              <a:rPr lang="en-US" dirty="0"/>
              <a:t>     </a:t>
            </a:r>
            <a:r>
              <a:rPr lang="hi-IN" dirty="0"/>
              <a:t>किलो फूल लगे I</a:t>
            </a:r>
            <a:endParaRPr lang="en-IN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AE27F30-F9CB-4873-8061-6DAC098B7726}"/>
              </a:ext>
            </a:extLst>
          </p:cNvPr>
          <p:cNvSpPr txBox="1"/>
          <p:nvPr/>
        </p:nvSpPr>
        <p:spPr>
          <a:xfrm>
            <a:off x="6003032" y="2247723"/>
            <a:ext cx="548477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dirty="0">
                <a:highlight>
                  <a:srgbClr val="FFFF00"/>
                </a:highlight>
              </a:rPr>
              <a:t>15</a:t>
            </a:r>
            <a:endParaRPr lang="en-IN" dirty="0">
              <a:highlight>
                <a:srgbClr val="FFFF00"/>
              </a:highlight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4D853EF-1895-49A0-A4C7-B700B38B9E06}"/>
              </a:ext>
            </a:extLst>
          </p:cNvPr>
          <p:cNvSpPr txBox="1"/>
          <p:nvPr/>
        </p:nvSpPr>
        <p:spPr>
          <a:xfrm>
            <a:off x="7264810" y="1974212"/>
            <a:ext cx="4425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dirty="0">
                <a:highlight>
                  <a:srgbClr val="FFFF00"/>
                </a:highlight>
              </a:rPr>
              <a:t>3</a:t>
            </a:r>
            <a:endParaRPr lang="en-IN" dirty="0">
              <a:highlight>
                <a:srgbClr val="FFFF00"/>
              </a:highlight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6235574-8E8B-4208-8A3E-20CE63BD7318}"/>
              </a:ext>
            </a:extLst>
          </p:cNvPr>
          <p:cNvCxnSpPr>
            <a:cxnSpLocks/>
          </p:cNvCxnSpPr>
          <p:nvPr/>
        </p:nvCxnSpPr>
        <p:spPr>
          <a:xfrm>
            <a:off x="7351449" y="2432389"/>
            <a:ext cx="26928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3C02E2AF-7779-4E8F-BF52-C6B43413FD6A}"/>
              </a:ext>
            </a:extLst>
          </p:cNvPr>
          <p:cNvSpPr txBox="1"/>
          <p:nvPr/>
        </p:nvSpPr>
        <p:spPr>
          <a:xfrm>
            <a:off x="7282211" y="2521235"/>
            <a:ext cx="407763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dirty="0">
                <a:highlight>
                  <a:srgbClr val="FFFF00"/>
                </a:highlight>
              </a:rPr>
              <a:t>5</a:t>
            </a:r>
            <a:endParaRPr lang="en-IN" dirty="0">
              <a:highlight>
                <a:srgbClr val="FFFF00"/>
              </a:highlight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02C2A22-D18C-4CAE-B56D-F7A00D97DD59}"/>
              </a:ext>
            </a:extLst>
          </p:cNvPr>
          <p:cNvSpPr txBox="1"/>
          <p:nvPr/>
        </p:nvSpPr>
        <p:spPr>
          <a:xfrm>
            <a:off x="8403275" y="2190728"/>
            <a:ext cx="4425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dirty="0">
                <a:highlight>
                  <a:srgbClr val="FFFF00"/>
                </a:highlight>
              </a:rPr>
              <a:t>9</a:t>
            </a:r>
            <a:endParaRPr lang="en-IN" dirty="0">
              <a:highlight>
                <a:srgbClr val="FFFF00"/>
              </a:highlight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6EC6B82-9D7D-4C9B-BB1D-FCBE7C562C68}"/>
              </a:ext>
            </a:extLst>
          </p:cNvPr>
          <p:cNvSpPr txBox="1"/>
          <p:nvPr/>
        </p:nvSpPr>
        <p:spPr>
          <a:xfrm>
            <a:off x="5229557" y="3244334"/>
            <a:ext cx="4425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dirty="0">
                <a:highlight>
                  <a:srgbClr val="FFFF00"/>
                </a:highlight>
              </a:rPr>
              <a:t>9</a:t>
            </a:r>
            <a:endParaRPr lang="en-IN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6651881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id="{6C0A2E3C-64FD-4BCA-AB30-8BFB32C0D563}"/>
              </a:ext>
            </a:extLst>
          </p:cNvPr>
          <p:cNvSpPr txBox="1">
            <a:spLocks/>
          </p:cNvSpPr>
          <p:nvPr/>
        </p:nvSpPr>
        <p:spPr>
          <a:xfrm>
            <a:off x="1284303" y="521486"/>
            <a:ext cx="8775647" cy="4077148"/>
          </a:xfrm>
          <a:prstGeom prst="rect">
            <a:avLst/>
          </a:prstGeom>
          <a:ln w="3810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i-IN"/>
          </a:p>
          <a:p>
            <a:endParaRPr lang="hi-IN"/>
          </a:p>
          <a:p>
            <a:endParaRPr lang="hi-IN"/>
          </a:p>
          <a:p>
            <a:endParaRPr lang="hi-IN"/>
          </a:p>
          <a:p>
            <a:endParaRPr lang="en-IN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C533BB-6405-4CBA-8CCF-E3E8FC985B96}"/>
              </a:ext>
            </a:extLst>
          </p:cNvPr>
          <p:cNvSpPr txBox="1"/>
          <p:nvPr/>
        </p:nvSpPr>
        <p:spPr>
          <a:xfrm>
            <a:off x="2132049" y="1465304"/>
            <a:ext cx="7537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dirty="0"/>
              <a:t>कैसे करोगे?</a:t>
            </a:r>
            <a:endParaRPr lang="en-IN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5D941A-1A59-45CC-89DC-879FE817043C}"/>
              </a:ext>
            </a:extLst>
          </p:cNvPr>
          <p:cNvSpPr txBox="1"/>
          <p:nvPr/>
        </p:nvSpPr>
        <p:spPr>
          <a:xfrm>
            <a:off x="2132049" y="2340155"/>
            <a:ext cx="6674600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hi-IN" dirty="0"/>
              <a:t>प्रशांत को मिले हुए भाग   =</a:t>
            </a:r>
            <a:r>
              <a:rPr lang="en-US" dirty="0"/>
              <a:t>     </a:t>
            </a:r>
            <a:r>
              <a:rPr lang="en-US" dirty="0">
                <a:highlight>
                  <a:srgbClr val="FFFF00"/>
                </a:highlight>
              </a:rPr>
              <a:t>12</a:t>
            </a:r>
            <a:r>
              <a:rPr lang="en-US" dirty="0"/>
              <a:t>    x 	</a:t>
            </a:r>
            <a:r>
              <a:rPr lang="hi-IN" dirty="0"/>
              <a:t>       </a:t>
            </a:r>
            <a:r>
              <a:rPr lang="en-US" dirty="0"/>
              <a:t>=</a:t>
            </a:r>
            <a:endParaRPr lang="en-IN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32BC1B-C6D5-42F6-8D0A-EF15B90A4077}"/>
              </a:ext>
            </a:extLst>
          </p:cNvPr>
          <p:cNvSpPr txBox="1"/>
          <p:nvPr/>
        </p:nvSpPr>
        <p:spPr>
          <a:xfrm>
            <a:off x="2132050" y="3255879"/>
            <a:ext cx="5093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dirty="0"/>
              <a:t>उत्तर : -प्रशांत को केक के     </a:t>
            </a:r>
            <a:r>
              <a:rPr lang="en-US" dirty="0"/>
              <a:t> </a:t>
            </a:r>
            <a:r>
              <a:rPr lang="hi-IN" dirty="0"/>
              <a:t>भाग मिले |</a:t>
            </a:r>
            <a:endParaRPr lang="en-IN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94FECF6-F67C-4E09-ACA2-B579C81E21F4}"/>
              </a:ext>
            </a:extLst>
          </p:cNvPr>
          <p:cNvCxnSpPr>
            <a:cxnSpLocks/>
          </p:cNvCxnSpPr>
          <p:nvPr/>
        </p:nvCxnSpPr>
        <p:spPr>
          <a:xfrm flipV="1">
            <a:off x="5961355" y="2523582"/>
            <a:ext cx="408372" cy="509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7E5D9A71-BEDC-4602-99B9-BD47C4492546}"/>
              </a:ext>
            </a:extLst>
          </p:cNvPr>
          <p:cNvSpPr/>
          <p:nvPr/>
        </p:nvSpPr>
        <p:spPr>
          <a:xfrm>
            <a:off x="5228948" y="2339474"/>
            <a:ext cx="408372" cy="36821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2573F63-96B1-4AF2-B9C7-A63EC952D0A2}"/>
              </a:ext>
            </a:extLst>
          </p:cNvPr>
          <p:cNvSpPr txBox="1"/>
          <p:nvPr/>
        </p:nvSpPr>
        <p:spPr>
          <a:xfrm>
            <a:off x="5961355" y="2085472"/>
            <a:ext cx="40837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dirty="0">
                <a:highlight>
                  <a:srgbClr val="FFFF00"/>
                </a:highlight>
              </a:rPr>
              <a:t>1</a:t>
            </a:r>
            <a:endParaRPr lang="en-IN" dirty="0">
              <a:highlight>
                <a:srgbClr val="FFFF00"/>
              </a:highlight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951E992-965F-40D6-AD31-65A039F7A310}"/>
              </a:ext>
            </a:extLst>
          </p:cNvPr>
          <p:cNvSpPr txBox="1"/>
          <p:nvPr/>
        </p:nvSpPr>
        <p:spPr>
          <a:xfrm>
            <a:off x="5961355" y="2615229"/>
            <a:ext cx="40837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dirty="0">
                <a:highlight>
                  <a:srgbClr val="FFFF00"/>
                </a:highlight>
              </a:rPr>
              <a:t>6</a:t>
            </a:r>
            <a:endParaRPr lang="en-IN" dirty="0">
              <a:highlight>
                <a:srgbClr val="FFFF00"/>
              </a:highlight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81E022-C8BE-4FCD-80B5-82D8618D79E4}"/>
              </a:ext>
            </a:extLst>
          </p:cNvPr>
          <p:cNvSpPr txBox="1"/>
          <p:nvPr/>
        </p:nvSpPr>
        <p:spPr>
          <a:xfrm>
            <a:off x="7168645" y="2299358"/>
            <a:ext cx="40837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dirty="0">
                <a:highlight>
                  <a:srgbClr val="FFFF00"/>
                </a:highlight>
              </a:rPr>
              <a:t>2</a:t>
            </a:r>
            <a:endParaRPr lang="en-IN" dirty="0">
              <a:highlight>
                <a:srgbClr val="FFFF00"/>
              </a:highlight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6A9901F-E12F-41A6-BA27-CF39C32A4BA5}"/>
              </a:ext>
            </a:extLst>
          </p:cNvPr>
          <p:cNvSpPr txBox="1"/>
          <p:nvPr/>
        </p:nvSpPr>
        <p:spPr>
          <a:xfrm>
            <a:off x="4746521" y="3237328"/>
            <a:ext cx="40837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dirty="0">
                <a:highlight>
                  <a:srgbClr val="FFFF00"/>
                </a:highlight>
              </a:rPr>
              <a:t>2</a:t>
            </a:r>
            <a:endParaRPr lang="en-IN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4419278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869186B-66D6-4FC7-A5C0-BA5D753696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4303" y="521486"/>
            <a:ext cx="9164714" cy="5417676"/>
          </a:xfrm>
          <a:ln w="38100">
            <a:solidFill>
              <a:schemeClr val="tx1"/>
            </a:solidFill>
          </a:ln>
        </p:spPr>
        <p:txBody>
          <a:bodyPr/>
          <a:lstStyle/>
          <a:p>
            <a:endParaRPr lang="hi-IN" dirty="0"/>
          </a:p>
          <a:p>
            <a:endParaRPr lang="hi-IN" dirty="0"/>
          </a:p>
          <a:p>
            <a:endParaRPr lang="hi-IN" dirty="0"/>
          </a:p>
          <a:p>
            <a:endParaRPr lang="hi-IN" dirty="0"/>
          </a:p>
          <a:p>
            <a:endParaRPr lang="en-I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5D525B0-AA23-4D5B-959C-0413090E06F9}"/>
                  </a:ext>
                </a:extLst>
              </p:cNvPr>
              <p:cNvSpPr txBox="1"/>
              <p:nvPr/>
            </p:nvSpPr>
            <p:spPr>
              <a:xfrm>
                <a:off x="1970843" y="754601"/>
                <a:ext cx="7537141" cy="6882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hi-IN" sz="1600" dirty="0"/>
                  <a:t>अध्यापिका ने </a:t>
                </a:r>
                <a:r>
                  <a:rPr lang="hi-IN" sz="1600" dirty="0">
                    <a:highlight>
                      <a:srgbClr val="FFFF00"/>
                    </a:highlight>
                  </a:rPr>
                  <a:t>150 चॉकलेट </a:t>
                </a:r>
                <a:r>
                  <a:rPr lang="hi-IN" sz="1600" dirty="0"/>
                  <a:t>का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hi-IN" sz="160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hi-IN" sz="1600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hi-IN" sz="1600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hi-IN" sz="1600" dirty="0">
                    <a:highlight>
                      <a:srgbClr val="FFFF00"/>
                    </a:highlight>
                  </a:rPr>
                  <a:t> हिस्सा लड़कियों में बाट दिया I</a:t>
                </a:r>
                <a:r>
                  <a:rPr lang="hi-IN" sz="1600" i="1" dirty="0"/>
                  <a:t> </a:t>
                </a:r>
                <a:r>
                  <a:rPr lang="hi-IN" sz="1600" dirty="0">
                    <a:highlight>
                      <a:srgbClr val="FFFF00"/>
                    </a:highlight>
                  </a:rPr>
                  <a:t>लड़कियों को कुल कितने चॉकलेट्स मिले</a:t>
                </a:r>
                <a:r>
                  <a:rPr lang="hi-IN" sz="1600" dirty="0"/>
                  <a:t>? </a:t>
                </a:r>
                <a:endParaRPr lang="en-IN" sz="1600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5D525B0-AA23-4D5B-959C-0413090E06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0843" y="754601"/>
                <a:ext cx="7537141" cy="688265"/>
              </a:xfrm>
              <a:prstGeom prst="rect">
                <a:avLst/>
              </a:prstGeom>
              <a:blipFill>
                <a:blip r:embed="rId2"/>
                <a:stretch>
                  <a:fillRect l="-404" b="-10619"/>
                </a:stretch>
              </a:blipFill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E9D4D9FA-B6ED-40F8-B8FD-9D041E0C23F3}"/>
              </a:ext>
            </a:extLst>
          </p:cNvPr>
          <p:cNvSpPr txBox="1"/>
          <p:nvPr/>
        </p:nvSpPr>
        <p:spPr>
          <a:xfrm>
            <a:off x="1996365" y="1572796"/>
            <a:ext cx="3320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dirty="0"/>
              <a:t>क्या जानकारी दी गयी है?</a:t>
            </a:r>
            <a:endParaRPr lang="en-IN" sz="1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E4ADE2-4711-4B73-8DC8-3F612BB11B8B}"/>
              </a:ext>
            </a:extLst>
          </p:cNvPr>
          <p:cNvSpPr txBox="1"/>
          <p:nvPr/>
        </p:nvSpPr>
        <p:spPr>
          <a:xfrm>
            <a:off x="2076632" y="2771151"/>
            <a:ext cx="2405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dirty="0"/>
              <a:t>क्या पूछा गया है?</a:t>
            </a:r>
            <a:endParaRPr lang="en-IN" sz="1600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2CF96E5F-E423-4E80-B412-4CC78A0D5539}"/>
              </a:ext>
            </a:extLst>
          </p:cNvPr>
          <p:cNvSpPr txBox="1">
            <a:spLocks/>
          </p:cNvSpPr>
          <p:nvPr/>
        </p:nvSpPr>
        <p:spPr>
          <a:xfrm>
            <a:off x="2076632" y="1866058"/>
            <a:ext cx="7325557" cy="303487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i-IN">
              <a:solidFill>
                <a:srgbClr val="FF0000"/>
              </a:solidFill>
            </a:endParaRPr>
          </a:p>
          <a:p>
            <a:endParaRPr lang="hi-IN">
              <a:solidFill>
                <a:srgbClr val="FF0000"/>
              </a:solidFill>
            </a:endParaRPr>
          </a:p>
          <a:p>
            <a:endParaRPr lang="hi-IN">
              <a:solidFill>
                <a:srgbClr val="FF0000"/>
              </a:solidFill>
            </a:endParaRPr>
          </a:p>
          <a:p>
            <a:endParaRPr lang="hi-IN">
              <a:solidFill>
                <a:srgbClr val="FF0000"/>
              </a:solidFill>
            </a:endParaRPr>
          </a:p>
          <a:p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7BA3F57E-8BAE-44F3-AAA2-C8547C12AABF}"/>
              </a:ext>
            </a:extLst>
          </p:cNvPr>
          <p:cNvSpPr txBox="1">
            <a:spLocks/>
          </p:cNvSpPr>
          <p:nvPr/>
        </p:nvSpPr>
        <p:spPr>
          <a:xfrm>
            <a:off x="2076632" y="2293486"/>
            <a:ext cx="7325557" cy="338554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5C056EF4-BF78-4700-A3BF-BCC6C3506DC2}"/>
              </a:ext>
            </a:extLst>
          </p:cNvPr>
          <p:cNvSpPr txBox="1">
            <a:spLocks/>
          </p:cNvSpPr>
          <p:nvPr/>
        </p:nvSpPr>
        <p:spPr>
          <a:xfrm>
            <a:off x="2076632" y="3081796"/>
            <a:ext cx="7325557" cy="364790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en-IN" dirty="0">
              <a:solidFill>
                <a:srgbClr val="FF0000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51C5BE0-0CF0-440C-93DA-D92CBA8D1A0E}"/>
              </a:ext>
            </a:extLst>
          </p:cNvPr>
          <p:cNvGrpSpPr/>
          <p:nvPr/>
        </p:nvGrpSpPr>
        <p:grpSpPr>
          <a:xfrm>
            <a:off x="8372381" y="5085160"/>
            <a:ext cx="1742986" cy="470644"/>
            <a:chOff x="8372381" y="5085160"/>
            <a:chExt cx="1742986" cy="470644"/>
          </a:xfrm>
        </p:grpSpPr>
        <p:sp>
          <p:nvSpPr>
            <p:cNvPr id="16" name="Subtitle 2">
              <a:extLst>
                <a:ext uri="{FF2B5EF4-FFF2-40B4-BE49-F238E27FC236}">
                  <a16:creationId xmlns:a16="http://schemas.microsoft.com/office/drawing/2014/main" id="{5E3ACF81-F1EE-436C-BE5A-C55FF090829C}"/>
                </a:ext>
              </a:extLst>
            </p:cNvPr>
            <p:cNvSpPr txBox="1">
              <a:spLocks/>
            </p:cNvSpPr>
            <p:nvPr/>
          </p:nvSpPr>
          <p:spPr>
            <a:xfrm>
              <a:off x="8372381" y="5085160"/>
              <a:ext cx="1742986" cy="470644"/>
            </a:xfrm>
            <a:prstGeom prst="rect">
              <a:avLst/>
            </a:prstGeom>
            <a:ln w="19050">
              <a:solidFill>
                <a:srgbClr val="FF0000"/>
              </a:solidFill>
            </a:ln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hi-IN" dirty="0">
                <a:solidFill>
                  <a:srgbClr val="FF0000"/>
                </a:solidFill>
              </a:endParaRPr>
            </a:p>
            <a:p>
              <a:endParaRPr lang="hi-IN" dirty="0">
                <a:solidFill>
                  <a:srgbClr val="FF0000"/>
                </a:solidFill>
              </a:endParaRPr>
            </a:p>
            <a:p>
              <a:endParaRPr lang="hi-IN" dirty="0">
                <a:solidFill>
                  <a:srgbClr val="FF0000"/>
                </a:solidFill>
              </a:endParaRPr>
            </a:p>
            <a:p>
              <a:endParaRPr lang="hi-IN" dirty="0">
                <a:solidFill>
                  <a:srgbClr val="FF0000"/>
                </a:solidFill>
              </a:endParaRPr>
            </a:p>
            <a:p>
              <a:endParaRPr lang="en-IN" dirty="0">
                <a:solidFill>
                  <a:srgbClr val="FF0000"/>
                </a:solidFill>
              </a:endParaRPr>
            </a:p>
          </p:txBody>
        </p:sp>
        <p:sp>
          <p:nvSpPr>
            <p:cNvPr id="18" name="Arrow: Right 17">
              <a:extLst>
                <a:ext uri="{FF2B5EF4-FFF2-40B4-BE49-F238E27FC236}">
                  <a16:creationId xmlns:a16="http://schemas.microsoft.com/office/drawing/2014/main" id="{B7D8A386-C76E-44C9-B17F-5EDEA758EEA3}"/>
                </a:ext>
              </a:extLst>
            </p:cNvPr>
            <p:cNvSpPr/>
            <p:nvPr/>
          </p:nvSpPr>
          <p:spPr>
            <a:xfrm>
              <a:off x="8684581" y="5197683"/>
              <a:ext cx="994299" cy="26471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7839AA90-90E6-478E-9B85-05056A4C2A95}"/>
              </a:ext>
            </a:extLst>
          </p:cNvPr>
          <p:cNvSpPr txBox="1"/>
          <p:nvPr/>
        </p:nvSpPr>
        <p:spPr>
          <a:xfrm>
            <a:off x="2076631" y="3820913"/>
            <a:ext cx="3320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dirty="0"/>
              <a:t>कौनसी संख्या का हिस्सा करना है?</a:t>
            </a:r>
            <a:endParaRPr lang="en-IN" sz="1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40DB33E-790D-40C7-8918-1A9542F2BCD8}"/>
              </a:ext>
            </a:extLst>
          </p:cNvPr>
          <p:cNvSpPr txBox="1"/>
          <p:nvPr/>
        </p:nvSpPr>
        <p:spPr>
          <a:xfrm>
            <a:off x="2076631" y="4522616"/>
            <a:ext cx="27972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dirty="0"/>
              <a:t>कौनसा हिस्सा</a:t>
            </a:r>
            <a:r>
              <a:rPr lang="en-US" sz="1600" dirty="0"/>
              <a:t> </a:t>
            </a:r>
            <a:r>
              <a:rPr lang="hi-IN" sz="1600" dirty="0"/>
              <a:t>करना है?</a:t>
            </a:r>
            <a:endParaRPr lang="en-IN" sz="1600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24A884D6-2F7B-4B79-8B51-6339F6482FDB}"/>
              </a:ext>
            </a:extLst>
          </p:cNvPr>
          <p:cNvSpPr txBox="1">
            <a:spLocks/>
          </p:cNvSpPr>
          <p:nvPr/>
        </p:nvSpPr>
        <p:spPr>
          <a:xfrm>
            <a:off x="5588112" y="3794677"/>
            <a:ext cx="1202190" cy="364790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i-IN" sz="1700" dirty="0">
                <a:highlight>
                  <a:srgbClr val="FFFF00"/>
                </a:highlight>
              </a:rPr>
              <a:t>150</a:t>
            </a: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en-IN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Subtitle 2">
                <a:extLst>
                  <a:ext uri="{FF2B5EF4-FFF2-40B4-BE49-F238E27FC236}">
                    <a16:creationId xmlns:a16="http://schemas.microsoft.com/office/drawing/2014/main" id="{67E981BD-013A-4D58-895A-68C891C5D7B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588112" y="4396406"/>
                <a:ext cx="1202190" cy="592935"/>
              </a:xfrm>
              <a:prstGeom prst="rect">
                <a:avLst/>
              </a:prstGeom>
              <a:ln w="19050">
                <a:solidFill>
                  <a:srgbClr val="FF0000"/>
                </a:solidFill>
              </a:ln>
            </p:spPr>
            <p:txBody>
              <a:bodyPr vert="horz" lIns="91440" tIns="45720" rIns="91440" bIns="45720" rtlCol="0">
                <a:normAutofit fontScale="77500" lnSpcReduction="20000"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hi-IN" sz="2400" i="1" smtClean="0"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hi-IN" sz="2400" b="0" i="1" smtClean="0"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hi-IN" dirty="0">
                  <a:highlight>
                    <a:srgbClr val="FFFF00"/>
                  </a:highlight>
                </a:endParaRPr>
              </a:p>
              <a:p>
                <a:endParaRPr lang="hi-IN" dirty="0">
                  <a:solidFill>
                    <a:srgbClr val="FF0000"/>
                  </a:solidFill>
                </a:endParaRPr>
              </a:p>
              <a:p>
                <a:endParaRPr lang="hi-IN" dirty="0">
                  <a:solidFill>
                    <a:srgbClr val="FF0000"/>
                  </a:solidFill>
                </a:endParaRPr>
              </a:p>
              <a:p>
                <a:endParaRPr lang="hi-IN" dirty="0">
                  <a:solidFill>
                    <a:srgbClr val="FF0000"/>
                  </a:solidFill>
                </a:endParaRPr>
              </a:p>
              <a:p>
                <a:endParaRPr lang="en-IN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Subtitle 2">
                <a:extLst>
                  <a:ext uri="{FF2B5EF4-FFF2-40B4-BE49-F238E27FC236}">
                    <a16:creationId xmlns:a16="http://schemas.microsoft.com/office/drawing/2014/main" id="{67E981BD-013A-4D58-895A-68C891C5D7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8112" y="4396406"/>
                <a:ext cx="1202190" cy="592935"/>
              </a:xfrm>
              <a:prstGeom prst="rect">
                <a:avLst/>
              </a:prstGeom>
              <a:blipFill>
                <a:blip r:embed="rId3"/>
                <a:stretch>
                  <a:fillRect b="-180000"/>
                </a:stretch>
              </a:blipFill>
              <a:ln w="19050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350885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id="{6C0A2E3C-64FD-4BCA-AB30-8BFB32C0D563}"/>
              </a:ext>
            </a:extLst>
          </p:cNvPr>
          <p:cNvSpPr txBox="1">
            <a:spLocks/>
          </p:cNvSpPr>
          <p:nvPr/>
        </p:nvSpPr>
        <p:spPr>
          <a:xfrm>
            <a:off x="1284303" y="521486"/>
            <a:ext cx="8775647" cy="4077148"/>
          </a:xfrm>
          <a:prstGeom prst="rect">
            <a:avLst/>
          </a:prstGeom>
          <a:ln w="3810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i-IN"/>
          </a:p>
          <a:p>
            <a:endParaRPr lang="hi-IN"/>
          </a:p>
          <a:p>
            <a:endParaRPr lang="hi-IN"/>
          </a:p>
          <a:p>
            <a:endParaRPr lang="hi-IN"/>
          </a:p>
          <a:p>
            <a:endParaRPr lang="en-IN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C533BB-6405-4CBA-8CCF-E3E8FC985B96}"/>
              </a:ext>
            </a:extLst>
          </p:cNvPr>
          <p:cNvSpPr txBox="1"/>
          <p:nvPr/>
        </p:nvSpPr>
        <p:spPr>
          <a:xfrm>
            <a:off x="2132049" y="1465304"/>
            <a:ext cx="7537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dirty="0"/>
              <a:t>कैसे करोगे?</a:t>
            </a:r>
            <a:endParaRPr lang="en-IN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5D941A-1A59-45CC-89DC-879FE817043C}"/>
              </a:ext>
            </a:extLst>
          </p:cNvPr>
          <p:cNvSpPr txBox="1"/>
          <p:nvPr/>
        </p:nvSpPr>
        <p:spPr>
          <a:xfrm>
            <a:off x="2132049" y="2340155"/>
            <a:ext cx="7537141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hi-IN" dirty="0"/>
              <a:t>लड़कियों</a:t>
            </a:r>
            <a:r>
              <a:rPr lang="en-US" dirty="0"/>
              <a:t> </a:t>
            </a:r>
            <a:r>
              <a:rPr lang="hi-IN" dirty="0"/>
              <a:t>को मिले हुए चॉकलेट्स  =</a:t>
            </a:r>
            <a:r>
              <a:rPr lang="en-US" dirty="0"/>
              <a:t> </a:t>
            </a:r>
            <a:r>
              <a:rPr lang="hi-IN" dirty="0"/>
              <a:t>       </a:t>
            </a:r>
            <a:r>
              <a:rPr lang="en-US" dirty="0"/>
              <a:t>x</a:t>
            </a:r>
            <a:r>
              <a:rPr lang="hi-IN" dirty="0"/>
              <a:t>        =</a:t>
            </a:r>
            <a:r>
              <a:rPr lang="en-US" dirty="0"/>
              <a:t>            </a:t>
            </a:r>
            <a:endParaRPr lang="en-IN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32BC1B-C6D5-42F6-8D0A-EF15B90A4077}"/>
              </a:ext>
            </a:extLst>
          </p:cNvPr>
          <p:cNvSpPr txBox="1"/>
          <p:nvPr/>
        </p:nvSpPr>
        <p:spPr>
          <a:xfrm>
            <a:off x="2132050" y="3255879"/>
            <a:ext cx="5093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dirty="0"/>
              <a:t>उत्तर : - लड़कियों को कुल    </a:t>
            </a:r>
            <a:r>
              <a:rPr lang="en-US" dirty="0"/>
              <a:t>      </a:t>
            </a:r>
            <a:r>
              <a:rPr lang="hi-IN" dirty="0"/>
              <a:t>चॉकलेट्स मिले |</a:t>
            </a:r>
            <a:endParaRPr lang="en-IN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B8636D-0A01-4C69-AF9B-1125D168C830}"/>
              </a:ext>
            </a:extLst>
          </p:cNvPr>
          <p:cNvSpPr txBox="1"/>
          <p:nvPr/>
        </p:nvSpPr>
        <p:spPr>
          <a:xfrm>
            <a:off x="5608547" y="2319553"/>
            <a:ext cx="58414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dirty="0">
                <a:highlight>
                  <a:srgbClr val="FFFF00"/>
                </a:highlight>
              </a:rPr>
              <a:t>150</a:t>
            </a:r>
            <a:endParaRPr lang="en-IN" dirty="0">
              <a:highlight>
                <a:srgbClr val="FFFF00"/>
              </a:highlight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C84A4B9-C81F-4ACA-A478-4CDDEB857069}"/>
              </a:ext>
            </a:extLst>
          </p:cNvPr>
          <p:cNvSpPr txBox="1"/>
          <p:nvPr/>
        </p:nvSpPr>
        <p:spPr>
          <a:xfrm>
            <a:off x="6690066" y="2000815"/>
            <a:ext cx="40837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dirty="0">
                <a:highlight>
                  <a:srgbClr val="FFFF00"/>
                </a:highlight>
              </a:rPr>
              <a:t>2</a:t>
            </a:r>
            <a:endParaRPr lang="en-IN" dirty="0">
              <a:highlight>
                <a:srgbClr val="FFFF00"/>
              </a:highlight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0DC4FD3-1C9F-4222-8407-1BD18B9AFED3}"/>
              </a:ext>
            </a:extLst>
          </p:cNvPr>
          <p:cNvCxnSpPr>
            <a:cxnSpLocks/>
          </p:cNvCxnSpPr>
          <p:nvPr/>
        </p:nvCxnSpPr>
        <p:spPr>
          <a:xfrm flipV="1">
            <a:off x="6690066" y="2470413"/>
            <a:ext cx="408372" cy="509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704BFB65-2A53-4DA2-A0D0-105770D0F665}"/>
              </a:ext>
            </a:extLst>
          </p:cNvPr>
          <p:cNvSpPr txBox="1"/>
          <p:nvPr/>
        </p:nvSpPr>
        <p:spPr>
          <a:xfrm>
            <a:off x="6690066" y="2613351"/>
            <a:ext cx="40837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dirty="0">
                <a:highlight>
                  <a:srgbClr val="FFFF00"/>
                </a:highlight>
              </a:rPr>
              <a:t>5</a:t>
            </a:r>
            <a:endParaRPr lang="en-IN" dirty="0">
              <a:highlight>
                <a:srgbClr val="FFFF00"/>
              </a:highlight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DF51270-13F0-44A2-AC2C-04C555CA2F7A}"/>
              </a:ext>
            </a:extLst>
          </p:cNvPr>
          <p:cNvSpPr txBox="1"/>
          <p:nvPr/>
        </p:nvSpPr>
        <p:spPr>
          <a:xfrm>
            <a:off x="7867399" y="2296470"/>
            <a:ext cx="58414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dirty="0">
                <a:highlight>
                  <a:srgbClr val="FFFF00"/>
                </a:highlight>
              </a:rPr>
              <a:t>60</a:t>
            </a:r>
            <a:endParaRPr lang="en-IN" dirty="0">
              <a:highlight>
                <a:srgbClr val="FFFF00"/>
              </a:highlight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73E74ED-1BEF-4086-8159-E58B80B75F2E}"/>
              </a:ext>
            </a:extLst>
          </p:cNvPr>
          <p:cNvSpPr txBox="1"/>
          <p:nvPr/>
        </p:nvSpPr>
        <p:spPr>
          <a:xfrm>
            <a:off x="4752817" y="3255879"/>
            <a:ext cx="58414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dirty="0">
                <a:highlight>
                  <a:srgbClr val="FFFF00"/>
                </a:highlight>
              </a:rPr>
              <a:t>60</a:t>
            </a:r>
            <a:endParaRPr lang="en-IN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627834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869186B-66D6-4FC7-A5C0-BA5D753696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4303" y="521486"/>
            <a:ext cx="9164714" cy="5417676"/>
          </a:xfrm>
          <a:ln w="38100">
            <a:solidFill>
              <a:schemeClr val="tx1"/>
            </a:solidFill>
          </a:ln>
        </p:spPr>
        <p:txBody>
          <a:bodyPr/>
          <a:lstStyle/>
          <a:p>
            <a:endParaRPr lang="hi-IN" dirty="0"/>
          </a:p>
          <a:p>
            <a:endParaRPr lang="hi-IN" dirty="0"/>
          </a:p>
          <a:p>
            <a:endParaRPr lang="hi-IN" dirty="0"/>
          </a:p>
          <a:p>
            <a:endParaRPr lang="hi-IN" dirty="0"/>
          </a:p>
          <a:p>
            <a:endParaRPr lang="en-I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5D525B0-AA23-4D5B-959C-0413090E06F9}"/>
                  </a:ext>
                </a:extLst>
              </p:cNvPr>
              <p:cNvSpPr txBox="1"/>
              <p:nvPr/>
            </p:nvSpPr>
            <p:spPr>
              <a:xfrm>
                <a:off x="1970843" y="754601"/>
                <a:ext cx="7537141" cy="4416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hi-IN" sz="1600" dirty="0"/>
                  <a:t>माँ ने </a:t>
                </a:r>
                <a:r>
                  <a:rPr lang="hi-IN" sz="1600" dirty="0">
                    <a:highlight>
                      <a:srgbClr val="FFFF00"/>
                    </a:highlight>
                  </a:rPr>
                  <a:t>24 आम </a:t>
                </a:r>
                <a:r>
                  <a:rPr lang="hi-IN" sz="1600" dirty="0"/>
                  <a:t>का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hi-IN" sz="160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hi-IN" sz="1600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hi-IN" sz="1600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hi-IN" sz="1600" dirty="0">
                    <a:highlight>
                      <a:srgbClr val="FFFF00"/>
                    </a:highlight>
                  </a:rPr>
                  <a:t> हिस्सा गट्टू को दिया I</a:t>
                </a:r>
                <a:r>
                  <a:rPr lang="hi-IN" sz="1600" dirty="0"/>
                  <a:t> </a:t>
                </a:r>
                <a:r>
                  <a:rPr lang="hi-IN" sz="1600" dirty="0">
                    <a:highlight>
                      <a:srgbClr val="FFFF00"/>
                    </a:highlight>
                  </a:rPr>
                  <a:t>गट्टू को कुल कितने आम मिले</a:t>
                </a:r>
                <a:r>
                  <a:rPr lang="hi-IN" sz="1600" dirty="0"/>
                  <a:t>? </a:t>
                </a:r>
                <a:endParaRPr lang="en-IN" sz="1600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5D525B0-AA23-4D5B-959C-0413090E06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0843" y="754601"/>
                <a:ext cx="7537141" cy="441659"/>
              </a:xfrm>
              <a:prstGeom prst="rect">
                <a:avLst/>
              </a:prstGeom>
              <a:blipFill>
                <a:blip r:embed="rId2"/>
                <a:stretch>
                  <a:fillRect l="-404" b="-8333"/>
                </a:stretch>
              </a:blipFill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E9D4D9FA-B6ED-40F8-B8FD-9D041E0C23F3}"/>
              </a:ext>
            </a:extLst>
          </p:cNvPr>
          <p:cNvSpPr txBox="1"/>
          <p:nvPr/>
        </p:nvSpPr>
        <p:spPr>
          <a:xfrm>
            <a:off x="1996365" y="1572796"/>
            <a:ext cx="3320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dirty="0"/>
              <a:t>क्या जानकारी दी गयी है?</a:t>
            </a:r>
            <a:endParaRPr lang="en-IN" sz="1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E4ADE2-4711-4B73-8DC8-3F612BB11B8B}"/>
              </a:ext>
            </a:extLst>
          </p:cNvPr>
          <p:cNvSpPr txBox="1"/>
          <p:nvPr/>
        </p:nvSpPr>
        <p:spPr>
          <a:xfrm>
            <a:off x="2061467" y="2840502"/>
            <a:ext cx="2405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dirty="0"/>
              <a:t>क्या पूछा गया है?</a:t>
            </a:r>
            <a:endParaRPr lang="en-IN" sz="1600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2CF96E5F-E423-4E80-B412-4CC78A0D5539}"/>
              </a:ext>
            </a:extLst>
          </p:cNvPr>
          <p:cNvSpPr txBox="1">
            <a:spLocks/>
          </p:cNvSpPr>
          <p:nvPr/>
        </p:nvSpPr>
        <p:spPr>
          <a:xfrm>
            <a:off x="2076632" y="1903228"/>
            <a:ext cx="7325557" cy="364790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i-IN">
              <a:solidFill>
                <a:srgbClr val="FF0000"/>
              </a:solidFill>
            </a:endParaRPr>
          </a:p>
          <a:p>
            <a:endParaRPr lang="hi-IN">
              <a:solidFill>
                <a:srgbClr val="FF0000"/>
              </a:solidFill>
            </a:endParaRPr>
          </a:p>
          <a:p>
            <a:endParaRPr lang="hi-IN">
              <a:solidFill>
                <a:srgbClr val="FF0000"/>
              </a:solidFill>
            </a:endParaRPr>
          </a:p>
          <a:p>
            <a:endParaRPr lang="hi-IN">
              <a:solidFill>
                <a:srgbClr val="FF0000"/>
              </a:solidFill>
            </a:endParaRPr>
          </a:p>
          <a:p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7BA3F57E-8BAE-44F3-AAA2-C8547C12AABF}"/>
              </a:ext>
            </a:extLst>
          </p:cNvPr>
          <p:cNvSpPr txBox="1">
            <a:spLocks/>
          </p:cNvSpPr>
          <p:nvPr/>
        </p:nvSpPr>
        <p:spPr>
          <a:xfrm>
            <a:off x="2076632" y="2370784"/>
            <a:ext cx="7325557" cy="364790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5C056EF4-BF78-4700-A3BF-BCC6C3506DC2}"/>
              </a:ext>
            </a:extLst>
          </p:cNvPr>
          <p:cNvSpPr txBox="1">
            <a:spLocks/>
          </p:cNvSpPr>
          <p:nvPr/>
        </p:nvSpPr>
        <p:spPr>
          <a:xfrm>
            <a:off x="2076632" y="3275531"/>
            <a:ext cx="7325557" cy="364790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en-IN" dirty="0">
              <a:solidFill>
                <a:srgbClr val="FF0000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FED470B-0782-4819-B73E-25760A92045F}"/>
              </a:ext>
            </a:extLst>
          </p:cNvPr>
          <p:cNvGrpSpPr/>
          <p:nvPr/>
        </p:nvGrpSpPr>
        <p:grpSpPr>
          <a:xfrm>
            <a:off x="8372381" y="5085160"/>
            <a:ext cx="1742986" cy="470644"/>
            <a:chOff x="8372381" y="5085160"/>
            <a:chExt cx="1742986" cy="470644"/>
          </a:xfrm>
        </p:grpSpPr>
        <p:sp>
          <p:nvSpPr>
            <p:cNvPr id="16" name="Subtitle 2">
              <a:extLst>
                <a:ext uri="{FF2B5EF4-FFF2-40B4-BE49-F238E27FC236}">
                  <a16:creationId xmlns:a16="http://schemas.microsoft.com/office/drawing/2014/main" id="{D081F30D-6AE8-433E-8F44-5F01DDCA8936}"/>
                </a:ext>
              </a:extLst>
            </p:cNvPr>
            <p:cNvSpPr txBox="1">
              <a:spLocks/>
            </p:cNvSpPr>
            <p:nvPr/>
          </p:nvSpPr>
          <p:spPr>
            <a:xfrm>
              <a:off x="8372381" y="5085160"/>
              <a:ext cx="1742986" cy="470644"/>
            </a:xfrm>
            <a:prstGeom prst="rect">
              <a:avLst/>
            </a:prstGeom>
            <a:ln w="19050">
              <a:solidFill>
                <a:srgbClr val="FF0000"/>
              </a:solidFill>
            </a:ln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hi-IN" dirty="0">
                <a:solidFill>
                  <a:srgbClr val="FF0000"/>
                </a:solidFill>
              </a:endParaRPr>
            </a:p>
            <a:p>
              <a:endParaRPr lang="hi-IN" dirty="0">
                <a:solidFill>
                  <a:srgbClr val="FF0000"/>
                </a:solidFill>
              </a:endParaRPr>
            </a:p>
            <a:p>
              <a:endParaRPr lang="hi-IN" dirty="0">
                <a:solidFill>
                  <a:srgbClr val="FF0000"/>
                </a:solidFill>
              </a:endParaRPr>
            </a:p>
            <a:p>
              <a:endParaRPr lang="hi-IN" dirty="0">
                <a:solidFill>
                  <a:srgbClr val="FF0000"/>
                </a:solidFill>
              </a:endParaRPr>
            </a:p>
            <a:p>
              <a:endParaRPr lang="en-IN" dirty="0">
                <a:solidFill>
                  <a:srgbClr val="FF0000"/>
                </a:solidFill>
              </a:endParaRPr>
            </a:p>
          </p:txBody>
        </p:sp>
        <p:sp>
          <p:nvSpPr>
            <p:cNvPr id="18" name="Arrow: Right 17">
              <a:extLst>
                <a:ext uri="{FF2B5EF4-FFF2-40B4-BE49-F238E27FC236}">
                  <a16:creationId xmlns:a16="http://schemas.microsoft.com/office/drawing/2014/main" id="{8C299E96-6D0A-4CA7-A773-B924259D577E}"/>
                </a:ext>
              </a:extLst>
            </p:cNvPr>
            <p:cNvSpPr/>
            <p:nvPr/>
          </p:nvSpPr>
          <p:spPr>
            <a:xfrm>
              <a:off x="8684581" y="5197683"/>
              <a:ext cx="994299" cy="26471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43A59A0-C1FE-461E-9A28-D82119C8A0D1}"/>
              </a:ext>
            </a:extLst>
          </p:cNvPr>
          <p:cNvSpPr txBox="1"/>
          <p:nvPr/>
        </p:nvSpPr>
        <p:spPr>
          <a:xfrm>
            <a:off x="2076631" y="3901400"/>
            <a:ext cx="3320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dirty="0"/>
              <a:t>कौनसी संख्या का हिस्सा करना है?</a:t>
            </a:r>
            <a:endParaRPr lang="en-IN" sz="1600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9B74881D-6833-4B27-B90B-D9CA213DA5AD}"/>
              </a:ext>
            </a:extLst>
          </p:cNvPr>
          <p:cNvSpPr txBox="1">
            <a:spLocks/>
          </p:cNvSpPr>
          <p:nvPr/>
        </p:nvSpPr>
        <p:spPr>
          <a:xfrm>
            <a:off x="6096000" y="3855530"/>
            <a:ext cx="1202190" cy="364790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700" dirty="0">
                <a:highlight>
                  <a:srgbClr val="FFFF00"/>
                </a:highlight>
              </a:rPr>
              <a:t>24</a:t>
            </a:r>
            <a:endParaRPr lang="hi-IN" sz="1700" dirty="0">
              <a:highlight>
                <a:srgbClr val="FFFF00"/>
              </a:highlight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CA0630E-07BE-480B-8BF0-354B14BBC5F0}"/>
              </a:ext>
            </a:extLst>
          </p:cNvPr>
          <p:cNvSpPr txBox="1"/>
          <p:nvPr/>
        </p:nvSpPr>
        <p:spPr>
          <a:xfrm>
            <a:off x="2076631" y="4603070"/>
            <a:ext cx="27972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dirty="0"/>
              <a:t>कौनसा हिस्सा</a:t>
            </a:r>
            <a:r>
              <a:rPr lang="en-US" sz="1600" dirty="0"/>
              <a:t> </a:t>
            </a:r>
            <a:r>
              <a:rPr lang="hi-IN" sz="1600" dirty="0"/>
              <a:t>करना है?</a:t>
            </a:r>
            <a:endParaRPr lang="en-IN" sz="1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Subtitle 2">
                <a:extLst>
                  <a:ext uri="{FF2B5EF4-FFF2-40B4-BE49-F238E27FC236}">
                    <a16:creationId xmlns:a16="http://schemas.microsoft.com/office/drawing/2014/main" id="{08A47778-92FF-4C18-9AEE-D8CADBF5D54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096000" y="4450757"/>
                <a:ext cx="1202190" cy="592935"/>
              </a:xfrm>
              <a:prstGeom prst="rect">
                <a:avLst/>
              </a:prstGeom>
              <a:ln w="19050">
                <a:solidFill>
                  <a:srgbClr val="FF0000"/>
                </a:solidFill>
              </a:ln>
            </p:spPr>
            <p:txBody>
              <a:bodyPr vert="horz" lIns="91440" tIns="45720" rIns="91440" bIns="45720" rtlCol="0">
                <a:normAutofit fontScale="77500" lnSpcReduction="20000"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hi-IN" sz="2400" i="1" smtClean="0"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hi-IN" sz="2400" b="0" i="1" smtClean="0"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b="0" i="1" smtClean="0"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hi-IN" dirty="0">
                  <a:highlight>
                    <a:srgbClr val="FFFF00"/>
                  </a:highlight>
                </a:endParaRPr>
              </a:p>
              <a:p>
                <a:endParaRPr lang="hi-IN" dirty="0">
                  <a:solidFill>
                    <a:srgbClr val="FF0000"/>
                  </a:solidFill>
                </a:endParaRPr>
              </a:p>
              <a:p>
                <a:endParaRPr lang="hi-IN" dirty="0">
                  <a:solidFill>
                    <a:srgbClr val="FF0000"/>
                  </a:solidFill>
                </a:endParaRPr>
              </a:p>
              <a:p>
                <a:endParaRPr lang="hi-IN" dirty="0">
                  <a:solidFill>
                    <a:srgbClr val="FF0000"/>
                  </a:solidFill>
                </a:endParaRPr>
              </a:p>
              <a:p>
                <a:endParaRPr lang="en-IN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Subtitle 2">
                <a:extLst>
                  <a:ext uri="{FF2B5EF4-FFF2-40B4-BE49-F238E27FC236}">
                    <a16:creationId xmlns:a16="http://schemas.microsoft.com/office/drawing/2014/main" id="{08A47778-92FF-4C18-9AEE-D8CADBF5D5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4450757"/>
                <a:ext cx="1202190" cy="592935"/>
              </a:xfrm>
              <a:prstGeom prst="rect">
                <a:avLst/>
              </a:prstGeom>
              <a:blipFill>
                <a:blip r:embed="rId3"/>
                <a:stretch>
                  <a:fillRect b="-180000"/>
                </a:stretch>
              </a:blipFill>
              <a:ln w="19050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090333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id="{6C0A2E3C-64FD-4BCA-AB30-8BFB32C0D563}"/>
              </a:ext>
            </a:extLst>
          </p:cNvPr>
          <p:cNvSpPr txBox="1">
            <a:spLocks/>
          </p:cNvSpPr>
          <p:nvPr/>
        </p:nvSpPr>
        <p:spPr>
          <a:xfrm>
            <a:off x="1284303" y="521486"/>
            <a:ext cx="8775647" cy="4077148"/>
          </a:xfrm>
          <a:prstGeom prst="rect">
            <a:avLst/>
          </a:prstGeom>
          <a:ln w="3810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i-IN"/>
          </a:p>
          <a:p>
            <a:endParaRPr lang="hi-IN"/>
          </a:p>
          <a:p>
            <a:endParaRPr lang="hi-IN"/>
          </a:p>
          <a:p>
            <a:endParaRPr lang="hi-IN"/>
          </a:p>
          <a:p>
            <a:endParaRPr lang="en-IN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C533BB-6405-4CBA-8CCF-E3E8FC985B96}"/>
              </a:ext>
            </a:extLst>
          </p:cNvPr>
          <p:cNvSpPr txBox="1"/>
          <p:nvPr/>
        </p:nvSpPr>
        <p:spPr>
          <a:xfrm>
            <a:off x="2132049" y="1465304"/>
            <a:ext cx="75371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dirty="0"/>
              <a:t>कैसे करोगे?</a:t>
            </a:r>
            <a:endParaRPr lang="en-IN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5D941A-1A59-45CC-89DC-879FE817043C}"/>
              </a:ext>
            </a:extLst>
          </p:cNvPr>
          <p:cNvSpPr txBox="1"/>
          <p:nvPr/>
        </p:nvSpPr>
        <p:spPr>
          <a:xfrm>
            <a:off x="2132049" y="2340155"/>
            <a:ext cx="6548901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hi-IN" dirty="0"/>
              <a:t>गट्टू को मिले हुए आम   =</a:t>
            </a:r>
            <a:r>
              <a:rPr lang="en-US" dirty="0"/>
              <a:t> </a:t>
            </a:r>
            <a:r>
              <a:rPr lang="hi-IN" dirty="0"/>
              <a:t>       </a:t>
            </a:r>
            <a:r>
              <a:rPr lang="en-US" dirty="0"/>
              <a:t>   </a:t>
            </a:r>
            <a:r>
              <a:rPr lang="hi-IN" dirty="0"/>
              <a:t>      x  </a:t>
            </a:r>
            <a:r>
              <a:rPr lang="en-US" dirty="0"/>
              <a:t> </a:t>
            </a:r>
            <a:r>
              <a:rPr lang="hi-IN" dirty="0"/>
              <a:t>      </a:t>
            </a:r>
            <a:r>
              <a:rPr lang="en-US" dirty="0"/>
              <a:t> </a:t>
            </a:r>
            <a:r>
              <a:rPr lang="hi-IN" dirty="0"/>
              <a:t>  =</a:t>
            </a:r>
            <a:r>
              <a:rPr lang="en-US" dirty="0"/>
              <a:t>  </a:t>
            </a:r>
            <a:endParaRPr lang="en-IN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32BC1B-C6D5-42F6-8D0A-EF15B90A4077}"/>
              </a:ext>
            </a:extLst>
          </p:cNvPr>
          <p:cNvSpPr txBox="1"/>
          <p:nvPr/>
        </p:nvSpPr>
        <p:spPr>
          <a:xfrm>
            <a:off x="2132050" y="3255879"/>
            <a:ext cx="5093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dirty="0"/>
              <a:t>उत्तर : - गट्टू को कुल     </a:t>
            </a:r>
            <a:r>
              <a:rPr lang="en-US" dirty="0"/>
              <a:t>      </a:t>
            </a:r>
            <a:r>
              <a:rPr lang="hi-IN" dirty="0"/>
              <a:t>आम मिले |</a:t>
            </a:r>
            <a:endParaRPr lang="en-IN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CBF905-6770-41C9-AD32-57C06D219C59}"/>
              </a:ext>
            </a:extLst>
          </p:cNvPr>
          <p:cNvSpPr txBox="1"/>
          <p:nvPr/>
        </p:nvSpPr>
        <p:spPr>
          <a:xfrm>
            <a:off x="5406499" y="2312123"/>
            <a:ext cx="58414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dirty="0">
                <a:highlight>
                  <a:srgbClr val="FFFF00"/>
                </a:highlight>
              </a:rPr>
              <a:t>24</a:t>
            </a:r>
            <a:r>
              <a:rPr lang="hi-IN" dirty="0">
                <a:highlight>
                  <a:srgbClr val="FFFF00"/>
                </a:highlight>
              </a:rPr>
              <a:t>  </a:t>
            </a:r>
            <a:endParaRPr lang="en-IN" dirty="0">
              <a:highlight>
                <a:srgbClr val="FFFF00"/>
              </a:highlight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6029631-B8B1-42D5-8909-F5E0CEB1F9AF}"/>
              </a:ext>
            </a:extLst>
          </p:cNvPr>
          <p:cNvCxnSpPr>
            <a:cxnSpLocks/>
          </p:cNvCxnSpPr>
          <p:nvPr/>
        </p:nvCxnSpPr>
        <p:spPr>
          <a:xfrm>
            <a:off x="6801667" y="2500132"/>
            <a:ext cx="26928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07CC8328-1491-4061-A76C-34B2A446B38C}"/>
              </a:ext>
            </a:extLst>
          </p:cNvPr>
          <p:cNvSpPr txBox="1"/>
          <p:nvPr/>
        </p:nvSpPr>
        <p:spPr>
          <a:xfrm>
            <a:off x="6672940" y="2059363"/>
            <a:ext cx="58414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 </a:t>
            </a:r>
            <a:r>
              <a:rPr lang="en-US" dirty="0">
                <a:highlight>
                  <a:srgbClr val="FFFF00"/>
                </a:highlight>
              </a:rPr>
              <a:t>1</a:t>
            </a:r>
            <a:endParaRPr lang="en-IN" dirty="0">
              <a:highlight>
                <a:srgbClr val="FFFF00"/>
              </a:highlight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662D097-1EB6-4362-9B73-1F65B83287EB}"/>
              </a:ext>
            </a:extLst>
          </p:cNvPr>
          <p:cNvSpPr txBox="1"/>
          <p:nvPr/>
        </p:nvSpPr>
        <p:spPr>
          <a:xfrm>
            <a:off x="6662600" y="2594942"/>
            <a:ext cx="58414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 </a:t>
            </a:r>
            <a:r>
              <a:rPr lang="en-US" dirty="0">
                <a:highlight>
                  <a:srgbClr val="FFFF00"/>
                </a:highlight>
              </a:rPr>
              <a:t>8</a:t>
            </a:r>
            <a:endParaRPr lang="en-IN" dirty="0">
              <a:highlight>
                <a:srgbClr val="FFFF00"/>
              </a:highlight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C8D090-EE66-4340-BE88-D9FBFACD056A}"/>
              </a:ext>
            </a:extLst>
          </p:cNvPr>
          <p:cNvSpPr txBox="1"/>
          <p:nvPr/>
        </p:nvSpPr>
        <p:spPr>
          <a:xfrm>
            <a:off x="7918702" y="2284090"/>
            <a:ext cx="58414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  </a:t>
            </a:r>
            <a:r>
              <a:rPr lang="en-US" dirty="0">
                <a:highlight>
                  <a:srgbClr val="FFFF00"/>
                </a:highlight>
              </a:rPr>
              <a:t>3</a:t>
            </a:r>
            <a:endParaRPr lang="en-IN" dirty="0">
              <a:highlight>
                <a:srgbClr val="FFFF00"/>
              </a:highlight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AD9B5BB-9ACE-43A8-BD14-A38550D4E06D}"/>
              </a:ext>
            </a:extLst>
          </p:cNvPr>
          <p:cNvSpPr txBox="1"/>
          <p:nvPr/>
        </p:nvSpPr>
        <p:spPr>
          <a:xfrm>
            <a:off x="4386794" y="3215006"/>
            <a:ext cx="58414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  </a:t>
            </a:r>
            <a:r>
              <a:rPr lang="en-US" dirty="0">
                <a:highlight>
                  <a:srgbClr val="FFFF00"/>
                </a:highlight>
              </a:rPr>
              <a:t>3</a:t>
            </a:r>
            <a:endParaRPr lang="en-IN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6574925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869186B-66D6-4FC7-A5C0-BA5D753696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4303" y="521486"/>
            <a:ext cx="9164714" cy="5417676"/>
          </a:xfrm>
          <a:ln w="38100">
            <a:solidFill>
              <a:schemeClr val="tx1"/>
            </a:solidFill>
          </a:ln>
        </p:spPr>
        <p:txBody>
          <a:bodyPr/>
          <a:lstStyle/>
          <a:p>
            <a:endParaRPr lang="hi-IN" dirty="0"/>
          </a:p>
          <a:p>
            <a:endParaRPr lang="hi-IN" dirty="0"/>
          </a:p>
          <a:p>
            <a:endParaRPr lang="hi-IN" dirty="0"/>
          </a:p>
          <a:p>
            <a:endParaRPr lang="hi-IN" dirty="0"/>
          </a:p>
          <a:p>
            <a:endParaRPr lang="en-I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D525B0-AA23-4D5B-959C-0413090E06F9}"/>
              </a:ext>
            </a:extLst>
          </p:cNvPr>
          <p:cNvSpPr txBox="1"/>
          <p:nvPr/>
        </p:nvSpPr>
        <p:spPr>
          <a:xfrm>
            <a:off x="1970843" y="754601"/>
            <a:ext cx="75371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dirty="0"/>
              <a:t>सूरज ने </a:t>
            </a:r>
            <a:r>
              <a:rPr lang="hi-IN" sz="1600" dirty="0">
                <a:highlight>
                  <a:srgbClr val="FFFF00"/>
                </a:highlight>
              </a:rPr>
              <a:t>तीन दर्ज़न कंचों </a:t>
            </a:r>
            <a:r>
              <a:rPr lang="hi-IN" sz="1600" dirty="0"/>
              <a:t>का </a:t>
            </a:r>
            <a:r>
              <a:rPr lang="hi-IN" sz="1600" dirty="0">
                <a:highlight>
                  <a:srgbClr val="FFFF00"/>
                </a:highlight>
              </a:rPr>
              <a:t>दो तिहाई हिस्सा कंचे अपने छोटे भाई विष्णु को दिए </a:t>
            </a:r>
            <a:r>
              <a:rPr lang="hi-IN" sz="1600" dirty="0"/>
              <a:t>I </a:t>
            </a:r>
            <a:r>
              <a:rPr lang="hi-IN" sz="1600" dirty="0">
                <a:highlight>
                  <a:srgbClr val="FFFF00"/>
                </a:highlight>
              </a:rPr>
              <a:t>विष्णु को कुल कितने कंचे मिले</a:t>
            </a:r>
            <a:r>
              <a:rPr lang="hi-IN" sz="1600" dirty="0"/>
              <a:t>? </a:t>
            </a:r>
            <a:endParaRPr lang="en-IN" sz="1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D4D9FA-B6ED-40F8-B8FD-9D041E0C23F3}"/>
              </a:ext>
            </a:extLst>
          </p:cNvPr>
          <p:cNvSpPr txBox="1"/>
          <p:nvPr/>
        </p:nvSpPr>
        <p:spPr>
          <a:xfrm>
            <a:off x="1996365" y="1572796"/>
            <a:ext cx="3320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dirty="0"/>
              <a:t>क्या जानकारी दी गयी है?</a:t>
            </a:r>
            <a:endParaRPr lang="en-IN" sz="1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E4ADE2-4711-4B73-8DC8-3F612BB11B8B}"/>
              </a:ext>
            </a:extLst>
          </p:cNvPr>
          <p:cNvSpPr txBox="1"/>
          <p:nvPr/>
        </p:nvSpPr>
        <p:spPr>
          <a:xfrm>
            <a:off x="2076632" y="2803120"/>
            <a:ext cx="2405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dirty="0"/>
              <a:t>क्या पूछा गया है?</a:t>
            </a:r>
            <a:endParaRPr lang="en-IN" sz="1600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2CF96E5F-E423-4E80-B412-4CC78A0D5539}"/>
              </a:ext>
            </a:extLst>
          </p:cNvPr>
          <p:cNvSpPr txBox="1">
            <a:spLocks/>
          </p:cNvSpPr>
          <p:nvPr/>
        </p:nvSpPr>
        <p:spPr>
          <a:xfrm>
            <a:off x="2076632" y="1920634"/>
            <a:ext cx="7325557" cy="364790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i-IN">
              <a:solidFill>
                <a:srgbClr val="FF0000"/>
              </a:solidFill>
            </a:endParaRPr>
          </a:p>
          <a:p>
            <a:endParaRPr lang="hi-IN">
              <a:solidFill>
                <a:srgbClr val="FF0000"/>
              </a:solidFill>
            </a:endParaRPr>
          </a:p>
          <a:p>
            <a:endParaRPr lang="hi-IN">
              <a:solidFill>
                <a:srgbClr val="FF0000"/>
              </a:solidFill>
            </a:endParaRPr>
          </a:p>
          <a:p>
            <a:endParaRPr lang="hi-IN">
              <a:solidFill>
                <a:srgbClr val="FF0000"/>
              </a:solidFill>
            </a:endParaRPr>
          </a:p>
          <a:p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7BA3F57E-8BAE-44F3-AAA2-C8547C12AABF}"/>
              </a:ext>
            </a:extLst>
          </p:cNvPr>
          <p:cNvSpPr txBox="1">
            <a:spLocks/>
          </p:cNvSpPr>
          <p:nvPr/>
        </p:nvSpPr>
        <p:spPr>
          <a:xfrm>
            <a:off x="2076632" y="2379661"/>
            <a:ext cx="7325557" cy="364790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5C056EF4-BF78-4700-A3BF-BCC6C3506DC2}"/>
              </a:ext>
            </a:extLst>
          </p:cNvPr>
          <p:cNvSpPr txBox="1">
            <a:spLocks/>
          </p:cNvSpPr>
          <p:nvPr/>
        </p:nvSpPr>
        <p:spPr>
          <a:xfrm>
            <a:off x="2076632" y="3143915"/>
            <a:ext cx="7325557" cy="364790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en-IN" dirty="0">
              <a:solidFill>
                <a:srgbClr val="FF0000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90E8F33-6357-4C8D-B316-0FCBA9CD972B}"/>
              </a:ext>
            </a:extLst>
          </p:cNvPr>
          <p:cNvGrpSpPr/>
          <p:nvPr/>
        </p:nvGrpSpPr>
        <p:grpSpPr>
          <a:xfrm>
            <a:off x="8372381" y="5085160"/>
            <a:ext cx="1742986" cy="470644"/>
            <a:chOff x="8372381" y="5085160"/>
            <a:chExt cx="1742986" cy="470644"/>
          </a:xfrm>
        </p:grpSpPr>
        <p:sp>
          <p:nvSpPr>
            <p:cNvPr id="16" name="Subtitle 2">
              <a:extLst>
                <a:ext uri="{FF2B5EF4-FFF2-40B4-BE49-F238E27FC236}">
                  <a16:creationId xmlns:a16="http://schemas.microsoft.com/office/drawing/2014/main" id="{AFA1CB49-5BB8-4402-A4F9-95399A7E99B6}"/>
                </a:ext>
              </a:extLst>
            </p:cNvPr>
            <p:cNvSpPr txBox="1">
              <a:spLocks/>
            </p:cNvSpPr>
            <p:nvPr/>
          </p:nvSpPr>
          <p:spPr>
            <a:xfrm>
              <a:off x="8372381" y="5085160"/>
              <a:ext cx="1742986" cy="470644"/>
            </a:xfrm>
            <a:prstGeom prst="rect">
              <a:avLst/>
            </a:prstGeom>
            <a:ln w="19050">
              <a:solidFill>
                <a:srgbClr val="FF0000"/>
              </a:solidFill>
            </a:ln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hi-IN" dirty="0">
                <a:solidFill>
                  <a:srgbClr val="FF0000"/>
                </a:solidFill>
              </a:endParaRPr>
            </a:p>
            <a:p>
              <a:endParaRPr lang="hi-IN" dirty="0">
                <a:solidFill>
                  <a:srgbClr val="FF0000"/>
                </a:solidFill>
              </a:endParaRPr>
            </a:p>
            <a:p>
              <a:endParaRPr lang="hi-IN" dirty="0">
                <a:solidFill>
                  <a:srgbClr val="FF0000"/>
                </a:solidFill>
              </a:endParaRPr>
            </a:p>
            <a:p>
              <a:endParaRPr lang="hi-IN" dirty="0">
                <a:solidFill>
                  <a:srgbClr val="FF0000"/>
                </a:solidFill>
              </a:endParaRPr>
            </a:p>
            <a:p>
              <a:endParaRPr lang="en-IN" dirty="0">
                <a:solidFill>
                  <a:srgbClr val="FF0000"/>
                </a:solidFill>
              </a:endParaRPr>
            </a:p>
          </p:txBody>
        </p:sp>
        <p:sp>
          <p:nvSpPr>
            <p:cNvPr id="18" name="Arrow: Right 17">
              <a:extLst>
                <a:ext uri="{FF2B5EF4-FFF2-40B4-BE49-F238E27FC236}">
                  <a16:creationId xmlns:a16="http://schemas.microsoft.com/office/drawing/2014/main" id="{C530FC30-111A-4D1D-A38D-A4D38F7CC594}"/>
                </a:ext>
              </a:extLst>
            </p:cNvPr>
            <p:cNvSpPr/>
            <p:nvPr/>
          </p:nvSpPr>
          <p:spPr>
            <a:xfrm>
              <a:off x="8684581" y="5197683"/>
              <a:ext cx="994299" cy="26471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3BE8FAA8-3454-4BE7-987F-1651E5252F37}"/>
              </a:ext>
            </a:extLst>
          </p:cNvPr>
          <p:cNvSpPr txBox="1"/>
          <p:nvPr/>
        </p:nvSpPr>
        <p:spPr>
          <a:xfrm>
            <a:off x="2076632" y="4359143"/>
            <a:ext cx="3320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dirty="0"/>
              <a:t>कौनसी संख्या का हिस्सा करना है?</a:t>
            </a:r>
            <a:endParaRPr lang="en-IN" sz="1600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0A6CAEAF-6A0D-4C97-A4DB-243BF58DC40E}"/>
              </a:ext>
            </a:extLst>
          </p:cNvPr>
          <p:cNvSpPr txBox="1">
            <a:spLocks/>
          </p:cNvSpPr>
          <p:nvPr/>
        </p:nvSpPr>
        <p:spPr>
          <a:xfrm>
            <a:off x="6115971" y="4359143"/>
            <a:ext cx="1202190" cy="364790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700" dirty="0">
                <a:highlight>
                  <a:srgbClr val="FFFF00"/>
                </a:highlight>
              </a:rPr>
              <a:t>36</a:t>
            </a:r>
            <a:endParaRPr lang="hi-IN" sz="1700" dirty="0">
              <a:highlight>
                <a:srgbClr val="FFFF00"/>
              </a:highlight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103B402-990F-4F2A-A0EF-301A5E79A3E7}"/>
              </a:ext>
            </a:extLst>
          </p:cNvPr>
          <p:cNvSpPr txBox="1"/>
          <p:nvPr/>
        </p:nvSpPr>
        <p:spPr>
          <a:xfrm>
            <a:off x="2076632" y="5085160"/>
            <a:ext cx="27972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dirty="0"/>
              <a:t>कौनसा हिस्सा</a:t>
            </a:r>
            <a:r>
              <a:rPr lang="en-US" sz="1600" dirty="0"/>
              <a:t> </a:t>
            </a:r>
            <a:r>
              <a:rPr lang="hi-IN" sz="1600" dirty="0"/>
              <a:t>करना है?</a:t>
            </a:r>
            <a:endParaRPr lang="en-IN" sz="1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Subtitle 2">
                <a:extLst>
                  <a:ext uri="{FF2B5EF4-FFF2-40B4-BE49-F238E27FC236}">
                    <a16:creationId xmlns:a16="http://schemas.microsoft.com/office/drawing/2014/main" id="{B6F67428-0B20-4597-AA01-24168C37A2D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115971" y="4935231"/>
                <a:ext cx="1202190" cy="592935"/>
              </a:xfrm>
              <a:prstGeom prst="rect">
                <a:avLst/>
              </a:prstGeom>
              <a:ln w="19050">
                <a:solidFill>
                  <a:srgbClr val="FF0000"/>
                </a:solidFill>
              </a:ln>
            </p:spPr>
            <p:txBody>
              <a:bodyPr vert="horz" lIns="91440" tIns="45720" rIns="91440" bIns="45720" rtlCol="0">
                <a:normAutofit fontScale="77500" lnSpcReduction="20000"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hi-IN" sz="2400" i="1" smtClean="0"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400" b="0" i="1" smtClean="0"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hi-IN" dirty="0">
                  <a:highlight>
                    <a:srgbClr val="FFFF00"/>
                  </a:highlight>
                </a:endParaRPr>
              </a:p>
              <a:p>
                <a:endParaRPr lang="hi-IN" dirty="0">
                  <a:solidFill>
                    <a:srgbClr val="FF0000"/>
                  </a:solidFill>
                </a:endParaRPr>
              </a:p>
              <a:p>
                <a:endParaRPr lang="hi-IN" dirty="0">
                  <a:solidFill>
                    <a:srgbClr val="FF0000"/>
                  </a:solidFill>
                </a:endParaRPr>
              </a:p>
              <a:p>
                <a:endParaRPr lang="hi-IN" dirty="0">
                  <a:solidFill>
                    <a:srgbClr val="FF0000"/>
                  </a:solidFill>
                </a:endParaRPr>
              </a:p>
              <a:p>
                <a:endParaRPr lang="en-IN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Subtitle 2">
                <a:extLst>
                  <a:ext uri="{FF2B5EF4-FFF2-40B4-BE49-F238E27FC236}">
                    <a16:creationId xmlns:a16="http://schemas.microsoft.com/office/drawing/2014/main" id="{B6F67428-0B20-4597-AA01-24168C37A2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971" y="4935231"/>
                <a:ext cx="1202190" cy="592935"/>
              </a:xfrm>
              <a:prstGeom prst="rect">
                <a:avLst/>
              </a:prstGeom>
              <a:blipFill>
                <a:blip r:embed="rId2"/>
                <a:stretch>
                  <a:fillRect b="-180000"/>
                </a:stretch>
              </a:blipFill>
              <a:ln w="19050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TextBox 25">
            <a:extLst>
              <a:ext uri="{FF2B5EF4-FFF2-40B4-BE49-F238E27FC236}">
                <a16:creationId xmlns:a16="http://schemas.microsoft.com/office/drawing/2014/main" id="{D34E4FA1-E585-4831-B892-36D96382A696}"/>
              </a:ext>
            </a:extLst>
          </p:cNvPr>
          <p:cNvSpPr txBox="1"/>
          <p:nvPr/>
        </p:nvSpPr>
        <p:spPr>
          <a:xfrm>
            <a:off x="2076632" y="3787014"/>
            <a:ext cx="38018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dirty="0"/>
              <a:t>तीन दर्ज़न कंचे</a:t>
            </a:r>
            <a:r>
              <a:rPr lang="en-US" sz="1600" dirty="0"/>
              <a:t> </a:t>
            </a:r>
            <a:r>
              <a:rPr lang="hi-IN" sz="1600" dirty="0"/>
              <a:t>कितने कंचे होते हैं?</a:t>
            </a:r>
            <a:endParaRPr lang="en-IN" sz="16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6062C85-AD76-4F73-BD8D-B80B446DC031}"/>
              </a:ext>
            </a:extLst>
          </p:cNvPr>
          <p:cNvSpPr txBox="1"/>
          <p:nvPr/>
        </p:nvSpPr>
        <p:spPr>
          <a:xfrm>
            <a:off x="6115971" y="3765884"/>
            <a:ext cx="529001" cy="3693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dirty="0">
                <a:highlight>
                  <a:srgbClr val="FFFF00"/>
                </a:highlight>
              </a:rPr>
              <a:t>36</a:t>
            </a:r>
            <a:endParaRPr lang="en-IN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6785585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>
            <a:extLst>
              <a:ext uri="{FF2B5EF4-FFF2-40B4-BE49-F238E27FC236}">
                <a16:creationId xmlns:a16="http://schemas.microsoft.com/office/drawing/2014/main" id="{6C0A2E3C-64FD-4BCA-AB30-8BFB32C0D563}"/>
              </a:ext>
            </a:extLst>
          </p:cNvPr>
          <p:cNvSpPr txBox="1">
            <a:spLocks/>
          </p:cNvSpPr>
          <p:nvPr/>
        </p:nvSpPr>
        <p:spPr>
          <a:xfrm>
            <a:off x="1284303" y="521486"/>
            <a:ext cx="8775647" cy="4077148"/>
          </a:xfrm>
          <a:prstGeom prst="rect">
            <a:avLst/>
          </a:prstGeom>
          <a:ln w="3810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i-IN"/>
          </a:p>
          <a:p>
            <a:endParaRPr lang="hi-IN"/>
          </a:p>
          <a:p>
            <a:endParaRPr lang="hi-IN"/>
          </a:p>
          <a:p>
            <a:endParaRPr lang="hi-IN"/>
          </a:p>
          <a:p>
            <a:endParaRPr lang="en-IN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C533BB-6405-4CBA-8CCF-E3E8FC985B96}"/>
              </a:ext>
            </a:extLst>
          </p:cNvPr>
          <p:cNvSpPr txBox="1"/>
          <p:nvPr/>
        </p:nvSpPr>
        <p:spPr>
          <a:xfrm>
            <a:off x="2132050" y="1465304"/>
            <a:ext cx="1401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dirty="0"/>
              <a:t>कैसे करोगे?</a:t>
            </a:r>
            <a:endParaRPr lang="en-IN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5D941A-1A59-45CC-89DC-879FE817043C}"/>
              </a:ext>
            </a:extLst>
          </p:cNvPr>
          <p:cNvSpPr txBox="1"/>
          <p:nvPr/>
        </p:nvSpPr>
        <p:spPr>
          <a:xfrm>
            <a:off x="2132050" y="2003171"/>
            <a:ext cx="6548901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hi-IN" sz="1800" dirty="0"/>
              <a:t>विष्णु</a:t>
            </a:r>
            <a:r>
              <a:rPr lang="hi-IN" dirty="0"/>
              <a:t> को मिले हुए कंचे   =</a:t>
            </a:r>
            <a:r>
              <a:rPr lang="en-US" dirty="0"/>
              <a:t> </a:t>
            </a:r>
            <a:r>
              <a:rPr lang="hi-IN" dirty="0"/>
              <a:t>       </a:t>
            </a:r>
            <a:r>
              <a:rPr lang="en-US" dirty="0"/>
              <a:t>    </a:t>
            </a:r>
            <a:r>
              <a:rPr lang="hi-IN" dirty="0"/>
              <a:t>  </a:t>
            </a:r>
            <a:r>
              <a:rPr lang="en-US" dirty="0"/>
              <a:t> </a:t>
            </a:r>
            <a:r>
              <a:rPr lang="hi-IN" dirty="0"/>
              <a:t>x  </a:t>
            </a:r>
            <a:r>
              <a:rPr lang="en-US" dirty="0"/>
              <a:t> </a:t>
            </a:r>
            <a:r>
              <a:rPr lang="hi-IN" dirty="0"/>
              <a:t>           =</a:t>
            </a:r>
            <a:endParaRPr lang="en-IN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32BC1B-C6D5-42F6-8D0A-EF15B90A4077}"/>
              </a:ext>
            </a:extLst>
          </p:cNvPr>
          <p:cNvSpPr txBox="1"/>
          <p:nvPr/>
        </p:nvSpPr>
        <p:spPr>
          <a:xfrm>
            <a:off x="2132050" y="3186503"/>
            <a:ext cx="5093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dirty="0"/>
              <a:t>उत्तर : - </a:t>
            </a:r>
            <a:r>
              <a:rPr lang="hi-IN" sz="1800" dirty="0"/>
              <a:t>विष्णु</a:t>
            </a:r>
            <a:r>
              <a:rPr lang="hi-IN" dirty="0"/>
              <a:t> को कुल</a:t>
            </a:r>
            <a:r>
              <a:rPr lang="en-US" dirty="0"/>
              <a:t>  </a:t>
            </a:r>
            <a:r>
              <a:rPr lang="hi-IN" dirty="0"/>
              <a:t>    </a:t>
            </a:r>
            <a:r>
              <a:rPr lang="en-US" dirty="0"/>
              <a:t>    </a:t>
            </a:r>
            <a:r>
              <a:rPr lang="hi-IN" dirty="0"/>
              <a:t> कंचे मिले |</a:t>
            </a:r>
            <a:endParaRPr lang="en-IN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A3B2204-4B03-4C63-A5D5-7EB8E84AD60B}"/>
              </a:ext>
            </a:extLst>
          </p:cNvPr>
          <p:cNvSpPr txBox="1"/>
          <p:nvPr/>
        </p:nvSpPr>
        <p:spPr>
          <a:xfrm>
            <a:off x="5325580" y="1991111"/>
            <a:ext cx="579547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dirty="0">
                <a:highlight>
                  <a:srgbClr val="FFFF00"/>
                </a:highlight>
              </a:rPr>
              <a:t>36</a:t>
            </a:r>
            <a:endParaRPr lang="en-IN" dirty="0">
              <a:highlight>
                <a:srgbClr val="FFFF00"/>
              </a:highlight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C1005DB-3E18-4EBA-9DC1-1DD2B2E16303}"/>
              </a:ext>
            </a:extLst>
          </p:cNvPr>
          <p:cNvCxnSpPr>
            <a:cxnSpLocks/>
          </p:cNvCxnSpPr>
          <p:nvPr/>
        </p:nvCxnSpPr>
        <p:spPr>
          <a:xfrm>
            <a:off x="6945068" y="2187837"/>
            <a:ext cx="269289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33E7AFE9-C49D-4329-9A8D-0D8962812BEA}"/>
              </a:ext>
            </a:extLst>
          </p:cNvPr>
          <p:cNvSpPr txBox="1"/>
          <p:nvPr/>
        </p:nvSpPr>
        <p:spPr>
          <a:xfrm>
            <a:off x="4577139" y="3164637"/>
            <a:ext cx="60742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dirty="0">
                <a:highlight>
                  <a:srgbClr val="FFFF00"/>
                </a:highlight>
              </a:rPr>
              <a:t>24</a:t>
            </a:r>
            <a:endParaRPr lang="en-IN" dirty="0">
              <a:highlight>
                <a:srgbClr val="FFFF00"/>
              </a:highlight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630EA8A-F312-4CB6-8682-0973ECB588C8}"/>
              </a:ext>
            </a:extLst>
          </p:cNvPr>
          <p:cNvSpPr txBox="1"/>
          <p:nvPr/>
        </p:nvSpPr>
        <p:spPr>
          <a:xfrm>
            <a:off x="8178250" y="1963852"/>
            <a:ext cx="55198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dirty="0">
                <a:highlight>
                  <a:srgbClr val="FFFF00"/>
                </a:highlight>
              </a:rPr>
              <a:t>24</a:t>
            </a:r>
            <a:endParaRPr lang="en-IN" dirty="0">
              <a:highlight>
                <a:srgbClr val="FFFF00"/>
              </a:highlight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26F2E02-C65C-492A-8B3D-10EA0AE212DF}"/>
              </a:ext>
            </a:extLst>
          </p:cNvPr>
          <p:cNvSpPr txBox="1"/>
          <p:nvPr/>
        </p:nvSpPr>
        <p:spPr>
          <a:xfrm>
            <a:off x="6820977" y="1698690"/>
            <a:ext cx="579547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  </a:t>
            </a:r>
            <a:r>
              <a:rPr lang="en-US" dirty="0">
                <a:highlight>
                  <a:srgbClr val="FFFF00"/>
                </a:highlight>
              </a:rPr>
              <a:t>2</a:t>
            </a:r>
            <a:endParaRPr lang="en-IN" dirty="0">
              <a:highlight>
                <a:srgbClr val="FFFF00"/>
              </a:highlight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3D70A6B-940F-4103-B0EA-0C20CF80042B}"/>
              </a:ext>
            </a:extLst>
          </p:cNvPr>
          <p:cNvSpPr txBox="1"/>
          <p:nvPr/>
        </p:nvSpPr>
        <p:spPr>
          <a:xfrm>
            <a:off x="6820976" y="2293864"/>
            <a:ext cx="579547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   </a:t>
            </a:r>
            <a:r>
              <a:rPr lang="en-US" dirty="0">
                <a:highlight>
                  <a:srgbClr val="FFFF00"/>
                </a:highlight>
              </a:rPr>
              <a:t>3</a:t>
            </a:r>
            <a:endParaRPr lang="en-IN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5069109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869186B-66D6-4FC7-A5C0-BA5D753696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4303" y="521486"/>
            <a:ext cx="9164714" cy="5417676"/>
          </a:xfr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endParaRPr lang="hi-IN" sz="1700" dirty="0">
              <a:highlight>
                <a:srgbClr val="FFFF00"/>
              </a:highlight>
            </a:endParaRPr>
          </a:p>
          <a:p>
            <a:endParaRPr lang="hi-IN" sz="1700" dirty="0">
              <a:highlight>
                <a:srgbClr val="FFFF00"/>
              </a:highlight>
            </a:endParaRPr>
          </a:p>
          <a:p>
            <a:endParaRPr lang="hi-IN" sz="1700" dirty="0">
              <a:highlight>
                <a:srgbClr val="FFFF00"/>
              </a:highlight>
            </a:endParaRPr>
          </a:p>
          <a:p>
            <a:endParaRPr lang="hi-IN" sz="1700" dirty="0">
              <a:highlight>
                <a:srgbClr val="FFFF00"/>
              </a:highlight>
            </a:endParaRPr>
          </a:p>
          <a:p>
            <a:endParaRPr lang="en-IN" sz="1700" dirty="0">
              <a:highlight>
                <a:srgbClr val="FFFF00"/>
              </a:highlight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D525B0-AA23-4D5B-959C-0413090E06F9}"/>
              </a:ext>
            </a:extLst>
          </p:cNvPr>
          <p:cNvSpPr txBox="1"/>
          <p:nvPr/>
        </p:nvSpPr>
        <p:spPr>
          <a:xfrm>
            <a:off x="1970843" y="754601"/>
            <a:ext cx="75371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dirty="0"/>
              <a:t>कालीमासी मुर्गे ने </a:t>
            </a:r>
            <a:r>
              <a:rPr lang="hi-IN" sz="1600" dirty="0">
                <a:highlight>
                  <a:srgbClr val="FFFF00"/>
                </a:highlight>
              </a:rPr>
              <a:t>सितम्बर महीने में</a:t>
            </a:r>
            <a:r>
              <a:rPr lang="hi-IN" sz="1600" dirty="0"/>
              <a:t>, </a:t>
            </a:r>
            <a:r>
              <a:rPr lang="hi-IN" sz="1600" dirty="0">
                <a:highlight>
                  <a:srgbClr val="FFFF00"/>
                </a:highlight>
              </a:rPr>
              <a:t>महीने के हर पांच में से केवल चार दिन ही बाग़ लगाई </a:t>
            </a:r>
            <a:r>
              <a:rPr lang="hi-IN" sz="1600" dirty="0"/>
              <a:t>| इस हिसाब से उसने सितम्बर में </a:t>
            </a:r>
            <a:r>
              <a:rPr lang="hi-IN" sz="1600" dirty="0">
                <a:highlight>
                  <a:srgbClr val="FFFF00"/>
                </a:highlight>
              </a:rPr>
              <a:t>कुल कितनी बार बाग़ लगाई </a:t>
            </a:r>
            <a:r>
              <a:rPr lang="hi-IN" sz="1600" dirty="0"/>
              <a:t>? </a:t>
            </a:r>
            <a:endParaRPr lang="en-IN" sz="1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D4D9FA-B6ED-40F8-B8FD-9D041E0C23F3}"/>
              </a:ext>
            </a:extLst>
          </p:cNvPr>
          <p:cNvSpPr txBox="1"/>
          <p:nvPr/>
        </p:nvSpPr>
        <p:spPr>
          <a:xfrm>
            <a:off x="1996365" y="1572796"/>
            <a:ext cx="3320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dirty="0"/>
              <a:t>क्या जानकारी दी गयी है?</a:t>
            </a:r>
            <a:endParaRPr lang="en-IN" sz="1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E4ADE2-4711-4B73-8DC8-3F612BB11B8B}"/>
              </a:ext>
            </a:extLst>
          </p:cNvPr>
          <p:cNvSpPr txBox="1"/>
          <p:nvPr/>
        </p:nvSpPr>
        <p:spPr>
          <a:xfrm>
            <a:off x="2076631" y="2792924"/>
            <a:ext cx="2405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dirty="0"/>
              <a:t>क्या पूछा गया है?</a:t>
            </a:r>
            <a:endParaRPr lang="en-IN" sz="1600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2CF96E5F-E423-4E80-B412-4CC78A0D5539}"/>
              </a:ext>
            </a:extLst>
          </p:cNvPr>
          <p:cNvSpPr txBox="1">
            <a:spLocks/>
          </p:cNvSpPr>
          <p:nvPr/>
        </p:nvSpPr>
        <p:spPr>
          <a:xfrm>
            <a:off x="2076632" y="1862218"/>
            <a:ext cx="7325557" cy="332131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7BA3F57E-8BAE-44F3-AAA2-C8547C12AABF}"/>
              </a:ext>
            </a:extLst>
          </p:cNvPr>
          <p:cNvSpPr txBox="1">
            <a:spLocks/>
          </p:cNvSpPr>
          <p:nvPr/>
        </p:nvSpPr>
        <p:spPr>
          <a:xfrm>
            <a:off x="2076632" y="2359319"/>
            <a:ext cx="7325557" cy="332131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5C056EF4-BF78-4700-A3BF-BCC6C3506DC2}"/>
              </a:ext>
            </a:extLst>
          </p:cNvPr>
          <p:cNvSpPr txBox="1">
            <a:spLocks/>
          </p:cNvSpPr>
          <p:nvPr/>
        </p:nvSpPr>
        <p:spPr>
          <a:xfrm>
            <a:off x="2076632" y="3153087"/>
            <a:ext cx="7325557" cy="300132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en-IN" dirty="0">
              <a:solidFill>
                <a:srgbClr val="FF0000"/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B224525-5749-451C-B8BF-FC2B00346FA5}"/>
              </a:ext>
            </a:extLst>
          </p:cNvPr>
          <p:cNvGrpSpPr/>
          <p:nvPr/>
        </p:nvGrpSpPr>
        <p:grpSpPr>
          <a:xfrm>
            <a:off x="8372381" y="5085160"/>
            <a:ext cx="1742986" cy="470644"/>
            <a:chOff x="8372381" y="5085160"/>
            <a:chExt cx="1742986" cy="470644"/>
          </a:xfrm>
        </p:grpSpPr>
        <p:sp>
          <p:nvSpPr>
            <p:cNvPr id="23" name="Subtitle 2">
              <a:extLst>
                <a:ext uri="{FF2B5EF4-FFF2-40B4-BE49-F238E27FC236}">
                  <a16:creationId xmlns:a16="http://schemas.microsoft.com/office/drawing/2014/main" id="{EE508CF2-E271-415D-9202-CE6BB57FAF8A}"/>
                </a:ext>
              </a:extLst>
            </p:cNvPr>
            <p:cNvSpPr txBox="1">
              <a:spLocks/>
            </p:cNvSpPr>
            <p:nvPr/>
          </p:nvSpPr>
          <p:spPr>
            <a:xfrm>
              <a:off x="8372381" y="5085160"/>
              <a:ext cx="1742986" cy="470644"/>
            </a:xfrm>
            <a:prstGeom prst="rect">
              <a:avLst/>
            </a:prstGeom>
            <a:ln w="19050">
              <a:solidFill>
                <a:srgbClr val="FF0000"/>
              </a:solidFill>
            </a:ln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hi-IN" dirty="0">
                <a:solidFill>
                  <a:srgbClr val="FF0000"/>
                </a:solidFill>
              </a:endParaRPr>
            </a:p>
            <a:p>
              <a:endParaRPr lang="hi-IN" dirty="0">
                <a:solidFill>
                  <a:srgbClr val="FF0000"/>
                </a:solidFill>
              </a:endParaRPr>
            </a:p>
            <a:p>
              <a:endParaRPr lang="hi-IN" dirty="0">
                <a:solidFill>
                  <a:srgbClr val="FF0000"/>
                </a:solidFill>
              </a:endParaRPr>
            </a:p>
            <a:p>
              <a:endParaRPr lang="hi-IN" dirty="0">
                <a:solidFill>
                  <a:srgbClr val="FF0000"/>
                </a:solidFill>
              </a:endParaRPr>
            </a:p>
            <a:p>
              <a:endParaRPr lang="en-IN" dirty="0">
                <a:solidFill>
                  <a:srgbClr val="FF0000"/>
                </a:solidFill>
              </a:endParaRPr>
            </a:p>
          </p:txBody>
        </p:sp>
        <p:sp>
          <p:nvSpPr>
            <p:cNvPr id="24" name="Arrow: Right 23">
              <a:extLst>
                <a:ext uri="{FF2B5EF4-FFF2-40B4-BE49-F238E27FC236}">
                  <a16:creationId xmlns:a16="http://schemas.microsoft.com/office/drawing/2014/main" id="{3386C269-AF86-4D41-8570-DB5C67893667}"/>
                </a:ext>
              </a:extLst>
            </p:cNvPr>
            <p:cNvSpPr/>
            <p:nvPr/>
          </p:nvSpPr>
          <p:spPr>
            <a:xfrm>
              <a:off x="8684581" y="5197683"/>
              <a:ext cx="994299" cy="26471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2011278-C035-462E-B4DA-4FD5191F0CB3}"/>
              </a:ext>
            </a:extLst>
          </p:cNvPr>
          <p:cNvSpPr txBox="1"/>
          <p:nvPr/>
        </p:nvSpPr>
        <p:spPr>
          <a:xfrm>
            <a:off x="2076631" y="4403614"/>
            <a:ext cx="3320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dirty="0"/>
              <a:t>कौनसी संख्या का हिस्सा करना है?</a:t>
            </a:r>
            <a:endParaRPr lang="en-IN" sz="1600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3718751-A07C-44FD-902E-5048094C7AC7}"/>
              </a:ext>
            </a:extLst>
          </p:cNvPr>
          <p:cNvSpPr txBox="1">
            <a:spLocks/>
          </p:cNvSpPr>
          <p:nvPr/>
        </p:nvSpPr>
        <p:spPr>
          <a:xfrm>
            <a:off x="6134843" y="4383015"/>
            <a:ext cx="1202190" cy="364790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700" dirty="0">
                <a:highlight>
                  <a:srgbClr val="FFFF00"/>
                </a:highlight>
              </a:rPr>
              <a:t>30</a:t>
            </a:r>
            <a:endParaRPr lang="hi-IN" sz="1700" dirty="0">
              <a:highlight>
                <a:srgbClr val="FFFF00"/>
              </a:highlight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hi-IN" dirty="0">
              <a:solidFill>
                <a:srgbClr val="FF0000"/>
              </a:solidFill>
            </a:endParaRPr>
          </a:p>
          <a:p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8EAFBC0-2AF0-4F7C-A591-9AD76B0C0C14}"/>
              </a:ext>
            </a:extLst>
          </p:cNvPr>
          <p:cNvSpPr txBox="1"/>
          <p:nvPr/>
        </p:nvSpPr>
        <p:spPr>
          <a:xfrm>
            <a:off x="2076631" y="5102804"/>
            <a:ext cx="27972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dirty="0"/>
              <a:t>कौनसा हिस्सा</a:t>
            </a:r>
            <a:r>
              <a:rPr lang="en-US" sz="1600" dirty="0"/>
              <a:t> </a:t>
            </a:r>
            <a:r>
              <a:rPr lang="hi-IN" sz="1600" dirty="0"/>
              <a:t>करना है?</a:t>
            </a:r>
            <a:endParaRPr lang="en-IN" sz="1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Subtitle 2">
                <a:extLst>
                  <a:ext uri="{FF2B5EF4-FFF2-40B4-BE49-F238E27FC236}">
                    <a16:creationId xmlns:a16="http://schemas.microsoft.com/office/drawing/2014/main" id="{1473904C-05D2-4790-B3D2-B5EBBF0B2F8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134843" y="4975613"/>
                <a:ext cx="1202190" cy="592935"/>
              </a:xfrm>
              <a:prstGeom prst="rect">
                <a:avLst/>
              </a:prstGeom>
              <a:ln w="19050">
                <a:solidFill>
                  <a:srgbClr val="FF0000"/>
                </a:solidFill>
              </a:ln>
            </p:spPr>
            <p:txBody>
              <a:bodyPr vert="horz" lIns="91440" tIns="45720" rIns="91440" bIns="45720" rtlCol="0">
                <a:normAutofit fontScale="77500" lnSpcReduction="20000"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hi-IN" sz="2400" i="1" smtClean="0"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sz="2400" b="0" i="1" smtClean="0"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hi-IN" dirty="0">
                  <a:highlight>
                    <a:srgbClr val="FFFF00"/>
                  </a:highlight>
                </a:endParaRPr>
              </a:p>
              <a:p>
                <a:endParaRPr lang="hi-IN" dirty="0">
                  <a:solidFill>
                    <a:srgbClr val="FF0000"/>
                  </a:solidFill>
                </a:endParaRPr>
              </a:p>
              <a:p>
                <a:endParaRPr lang="hi-IN" dirty="0">
                  <a:solidFill>
                    <a:srgbClr val="FF0000"/>
                  </a:solidFill>
                </a:endParaRPr>
              </a:p>
              <a:p>
                <a:endParaRPr lang="hi-IN" dirty="0">
                  <a:solidFill>
                    <a:srgbClr val="FF0000"/>
                  </a:solidFill>
                </a:endParaRPr>
              </a:p>
              <a:p>
                <a:endParaRPr lang="en-IN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Subtitle 2">
                <a:extLst>
                  <a:ext uri="{FF2B5EF4-FFF2-40B4-BE49-F238E27FC236}">
                    <a16:creationId xmlns:a16="http://schemas.microsoft.com/office/drawing/2014/main" id="{1473904C-05D2-4790-B3D2-B5EBBF0B2F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4843" y="4975613"/>
                <a:ext cx="1202190" cy="592935"/>
              </a:xfrm>
              <a:prstGeom prst="rect">
                <a:avLst/>
              </a:prstGeom>
              <a:blipFill>
                <a:blip r:embed="rId2"/>
                <a:stretch>
                  <a:fillRect b="-180000"/>
                </a:stretch>
              </a:blipFill>
              <a:ln w="19050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TextBox 28">
            <a:extLst>
              <a:ext uri="{FF2B5EF4-FFF2-40B4-BE49-F238E27FC236}">
                <a16:creationId xmlns:a16="http://schemas.microsoft.com/office/drawing/2014/main" id="{962C1A5E-199A-44EF-BEB3-7834372C0D9A}"/>
              </a:ext>
            </a:extLst>
          </p:cNvPr>
          <p:cNvSpPr txBox="1"/>
          <p:nvPr/>
        </p:nvSpPr>
        <p:spPr>
          <a:xfrm>
            <a:off x="2076631" y="3757781"/>
            <a:ext cx="37716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1600" dirty="0"/>
              <a:t>सितम्बर महीने के कुल दिन</a:t>
            </a:r>
            <a:endParaRPr lang="en-IN" sz="16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CF7706A-937B-48D9-912E-A314FA4BAAEC}"/>
              </a:ext>
            </a:extLst>
          </p:cNvPr>
          <p:cNvSpPr txBox="1"/>
          <p:nvPr/>
        </p:nvSpPr>
        <p:spPr>
          <a:xfrm>
            <a:off x="6134843" y="3718491"/>
            <a:ext cx="517731" cy="36933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sz="1700" dirty="0">
                <a:highlight>
                  <a:srgbClr val="FFFF00"/>
                </a:highlight>
              </a:rPr>
              <a:t>30</a:t>
            </a:r>
            <a:endParaRPr lang="en-IN" sz="17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5410407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610</Words>
  <Application>Microsoft Office PowerPoint</Application>
  <PresentationFormat>Widescreen</PresentationFormat>
  <Paragraphs>261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Cambria Math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Smita Belawat</dc:creator>
  <cp:lastModifiedBy>Smita Belawat</cp:lastModifiedBy>
  <cp:revision>132</cp:revision>
  <dcterms:created xsi:type="dcterms:W3CDTF">2020-09-21T07:59:40Z</dcterms:created>
  <dcterms:modified xsi:type="dcterms:W3CDTF">2020-09-24T08:57:22Z</dcterms:modified>
</cp:coreProperties>
</file>