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62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>
        <p:scale>
          <a:sx n="98" d="100"/>
          <a:sy n="98" d="100"/>
        </p:scale>
        <p:origin x="110" y="-23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4839D5-63C6-404D-A973-D85D3DA0E49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EDFD71C-D9DE-4897-A2E1-8C6E79B6E4C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A852FCC-910C-49A6-B942-4B56FC9129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BAD8F2-6F78-45C1-9969-0E1CFB41B735}" type="datetimeFigureOut">
              <a:rPr lang="en-IN" smtClean="0"/>
              <a:t>05-10-2020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BDA524E-D14B-4AD5-8E36-851E906EED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0389E9B-0A62-4C2C-B0B2-8C37DA2DCF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13ACB8-D157-425B-A10C-6F694AB8E0AD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1292846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60754B-DD6A-4D35-9774-EDB573CBBB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DD59EED-0A1C-405E-A389-3B8A140907B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AF3EED-3B91-488F-A3CF-B895058A52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BAD8F2-6F78-45C1-9969-0E1CFB41B735}" type="datetimeFigureOut">
              <a:rPr lang="en-IN" smtClean="0"/>
              <a:t>05-10-2020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720C12-6DA8-4243-A842-2595807C82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124B21-71F7-439C-9A59-0EA504F88B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13ACB8-D157-425B-A10C-6F694AB8E0AD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4542984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9C7DEC4-3949-4B1B-8259-D2B56077172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9988799-F900-4548-9028-2499F89181F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A637FF8-4A85-42B0-BC49-326E77FD25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BAD8F2-6F78-45C1-9969-0E1CFB41B735}" type="datetimeFigureOut">
              <a:rPr lang="en-IN" smtClean="0"/>
              <a:t>05-10-2020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8AC99A-3FE0-46E4-AE42-67B6EF74AA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3186789-B127-4FFC-8D56-BE4B259309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13ACB8-D157-425B-A10C-6F694AB8E0AD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6176574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0D8ACD-2A20-4636-A7F5-B8E0E8A097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F15F644-BEA1-4AA2-9D20-D61081ED775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45388AB-B3DF-48E9-9387-F3A2D34F27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BAD8F2-6F78-45C1-9969-0E1CFB41B735}" type="datetimeFigureOut">
              <a:rPr lang="en-IN" smtClean="0"/>
              <a:t>05-10-2020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E1F72DF-3CA8-42A4-B65D-5ADBDBD5CD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C9751A7-D1AB-49FF-BE5E-CC44FE2CAC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13ACB8-D157-425B-A10C-6F694AB8E0AD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9478944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A3FED8-DE15-4083-B7AF-E1ECC630B8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CE37025-45E8-42C6-93DA-F78420F3281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10FD9DB-DCBD-4B3F-A7D6-B32FDA93E4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BAD8F2-6F78-45C1-9969-0E1CFB41B735}" type="datetimeFigureOut">
              <a:rPr lang="en-IN" smtClean="0"/>
              <a:t>05-10-2020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93A917-5F60-40E5-9D58-208E9B0193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B06E9DB-DAE3-476B-9BCD-3B90CE6488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13ACB8-D157-425B-A10C-6F694AB8E0AD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8338391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470866-C299-4054-86D4-B480CBCC10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2AF8D9-3123-4ED9-BA66-28922AAB3FA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0AA22DD-3388-46F8-A99B-104E34C0A47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1E74830-1168-458E-9E5E-1EE5A0C765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BAD8F2-6F78-45C1-9969-0E1CFB41B735}" type="datetimeFigureOut">
              <a:rPr lang="en-IN" smtClean="0"/>
              <a:t>05-10-2020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5844EB4-BDC1-4F8A-960F-C3DF3ADB16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F170DC6-DB53-4EDF-85DE-59D1F55B1B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13ACB8-D157-425B-A10C-6F694AB8E0AD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2206318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D76A72-0E47-43B5-86F0-F1D6067DF4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CF859AE-7B66-4492-809F-7A2B013D66E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1556F3B-7F13-4321-8FBA-93F797C7A24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F3D500F-56DA-4DA4-BA6D-75967B5627B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58C7743-85FE-4FE7-A4DA-80FF556EF31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48F7A50-D7EA-4675-A427-74E51AF12B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BAD8F2-6F78-45C1-9969-0E1CFB41B735}" type="datetimeFigureOut">
              <a:rPr lang="en-IN" smtClean="0"/>
              <a:t>05-10-2020</a:t>
            </a:fld>
            <a:endParaRPr lang="en-IN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564A8DE-BFB5-4EB3-8870-33AF09D3B9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CFF9C44-83FA-4CFC-8CFD-77F7337958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13ACB8-D157-425B-A10C-6F694AB8E0AD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9439912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7DE22F-04D0-44FF-8175-D60C8806E1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A1A55F5-DCFA-410A-B111-2612244A59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BAD8F2-6F78-45C1-9969-0E1CFB41B735}" type="datetimeFigureOut">
              <a:rPr lang="en-IN" smtClean="0"/>
              <a:t>05-10-2020</a:t>
            </a:fld>
            <a:endParaRPr lang="en-IN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7A0E2B2-C5E8-43BE-8468-B0710EE762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0FC16A1-CF81-4C64-804D-F71D627FFE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13ACB8-D157-425B-A10C-6F694AB8E0AD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2533084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7C79663-A11A-4357-8A87-573B981A1A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BAD8F2-6F78-45C1-9969-0E1CFB41B735}" type="datetimeFigureOut">
              <a:rPr lang="en-IN" smtClean="0"/>
              <a:t>05-10-2020</a:t>
            </a:fld>
            <a:endParaRPr lang="en-IN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7015B28-B222-43FC-A9F2-16A399A179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CE4D223-DE7C-4A10-9710-705AC9DD42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13ACB8-D157-425B-A10C-6F694AB8E0AD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6586425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D7869-344E-414E-9669-F70676C279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7BD8FFF-EA43-4999-832A-B23B350F4C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2679BB4-1E21-4DFE-8CC2-FD9592DE468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15103E9-5F88-4020-A48B-B21642862D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BAD8F2-6F78-45C1-9969-0E1CFB41B735}" type="datetimeFigureOut">
              <a:rPr lang="en-IN" smtClean="0"/>
              <a:t>05-10-2020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A31AB7E-3EC4-433E-B76E-84439859B9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E5F9D38-7381-4AC5-B6EA-3E2CAE2676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13ACB8-D157-425B-A10C-6F694AB8E0AD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1738002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B6B68F-95D4-42F1-B0F4-E10391D45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3762F40-000A-4B93-931F-1A77A5147BD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6BE530D-E519-4527-B7B4-95EEA32EC02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7976E8B-97D1-4616-96EE-49AF15BEDB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BAD8F2-6F78-45C1-9969-0E1CFB41B735}" type="datetimeFigureOut">
              <a:rPr lang="en-IN" smtClean="0"/>
              <a:t>05-10-2020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309D1F1-4943-4874-8C63-53B11BC23F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FEEF3C3-9B41-420C-BAC7-710CDEF957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13ACB8-D157-425B-A10C-6F694AB8E0AD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7600104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5196F25-9D78-4785-AA8F-FE2F7E0423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6A8A403-A7B6-44B8-878D-3D7373B09EE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4F83CF2-B382-4E16-BE5B-2BC056E12A6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BAD8F2-6F78-45C1-9969-0E1CFB41B735}" type="datetimeFigureOut">
              <a:rPr lang="en-IN" smtClean="0"/>
              <a:t>05-10-2020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27DF9-5F5D-4422-BFEA-A79CA3288D7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7FBC71-E7B5-4B99-8FF1-02D9F19D0C3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13ACB8-D157-425B-A10C-6F694AB8E0AD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6750654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A869186B-66D6-4FC7-A5C0-BA5D753696C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84303" y="521486"/>
            <a:ext cx="9164714" cy="5417676"/>
          </a:xfrm>
          <a:ln w="38100">
            <a:solidFill>
              <a:schemeClr val="tx1"/>
            </a:solidFill>
          </a:ln>
        </p:spPr>
        <p:txBody>
          <a:bodyPr/>
          <a:lstStyle/>
          <a:p>
            <a:endParaRPr lang="hi-IN" dirty="0"/>
          </a:p>
          <a:p>
            <a:endParaRPr lang="hi-IN" dirty="0"/>
          </a:p>
          <a:p>
            <a:endParaRPr lang="hi-IN" dirty="0"/>
          </a:p>
          <a:p>
            <a:endParaRPr lang="hi-IN" dirty="0"/>
          </a:p>
          <a:p>
            <a:endParaRPr lang="en-IN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35D525B0-AA23-4D5B-959C-0413090E06F9}"/>
                  </a:ext>
                </a:extLst>
              </p:cNvPr>
              <p:cNvSpPr txBox="1"/>
              <p:nvPr/>
            </p:nvSpPr>
            <p:spPr>
              <a:xfrm>
                <a:off x="1970844" y="754601"/>
                <a:ext cx="7146524" cy="44165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hi-IN" sz="1600" dirty="0"/>
                  <a:t>माँ ने 24 आम का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hi-IN" sz="16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hi-IN" sz="16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hi-IN" sz="1600" b="0" i="1" smtClean="0">
                            <a:latin typeface="Cambria Math" panose="02040503050406030204" pitchFamily="1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hi-IN" sz="1600" dirty="0"/>
                  <a:t> हिस्सा गट्टू को दिया I गट्टू को कुल कितने आम मिले? </a:t>
                </a:r>
                <a:endParaRPr lang="en-IN" sz="1600" dirty="0"/>
              </a:p>
            </p:txBody>
          </p:sp>
        </mc:Choice>
        <mc:Fallback xmlns="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35D525B0-AA23-4D5B-959C-0413090E06F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70844" y="754601"/>
                <a:ext cx="7146524" cy="441659"/>
              </a:xfrm>
              <a:prstGeom prst="rect">
                <a:avLst/>
              </a:prstGeom>
              <a:blipFill>
                <a:blip r:embed="rId2"/>
                <a:stretch>
                  <a:fillRect l="-426" b="-8333"/>
                </a:stretch>
              </a:blipFill>
            </p:spPr>
            <p:txBody>
              <a:bodyPr/>
              <a:lstStyle/>
              <a:p>
                <a:r>
                  <a:rPr lang="en-IN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TextBox 4">
            <a:extLst>
              <a:ext uri="{FF2B5EF4-FFF2-40B4-BE49-F238E27FC236}">
                <a16:creationId xmlns:a16="http://schemas.microsoft.com/office/drawing/2014/main" id="{E9D4D9FA-B6ED-40F8-B8FD-9D041E0C23F3}"/>
              </a:ext>
            </a:extLst>
          </p:cNvPr>
          <p:cNvSpPr txBox="1"/>
          <p:nvPr/>
        </p:nvSpPr>
        <p:spPr>
          <a:xfrm>
            <a:off x="1996365" y="1572796"/>
            <a:ext cx="33202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i-IN" sz="1600" dirty="0"/>
              <a:t>क्या जानकारी दी गयी है?</a:t>
            </a:r>
            <a:endParaRPr lang="en-IN" sz="16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3E4ADE2-4711-4B73-8DC8-3F612BB11B8B}"/>
              </a:ext>
            </a:extLst>
          </p:cNvPr>
          <p:cNvSpPr txBox="1"/>
          <p:nvPr/>
        </p:nvSpPr>
        <p:spPr>
          <a:xfrm>
            <a:off x="2061467" y="2840502"/>
            <a:ext cx="24058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i-IN" sz="1600" dirty="0"/>
              <a:t>क्या पूछा गया है?</a:t>
            </a:r>
            <a:endParaRPr lang="en-IN" sz="1600" dirty="0"/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2CF96E5F-E423-4E80-B412-4CC78A0D5539}"/>
              </a:ext>
            </a:extLst>
          </p:cNvPr>
          <p:cNvSpPr txBox="1">
            <a:spLocks/>
          </p:cNvSpPr>
          <p:nvPr/>
        </p:nvSpPr>
        <p:spPr>
          <a:xfrm>
            <a:off x="2076632" y="1903228"/>
            <a:ext cx="7325557" cy="364790"/>
          </a:xfrm>
          <a:prstGeom prst="rect">
            <a:avLst/>
          </a:prstGeom>
          <a:ln w="19050">
            <a:solidFill>
              <a:srgbClr val="FF0000"/>
            </a:solidFill>
          </a:ln>
        </p:spPr>
        <p:txBody>
          <a:bodyPr vert="horz" lIns="91440" tIns="45720" rIns="91440" bIns="45720" rtlCol="0">
            <a:normAutofit fontScale="92500"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hi-IN">
              <a:solidFill>
                <a:srgbClr val="FF0000"/>
              </a:solidFill>
            </a:endParaRPr>
          </a:p>
          <a:p>
            <a:endParaRPr lang="hi-IN">
              <a:solidFill>
                <a:srgbClr val="FF0000"/>
              </a:solidFill>
            </a:endParaRPr>
          </a:p>
          <a:p>
            <a:endParaRPr lang="hi-IN">
              <a:solidFill>
                <a:srgbClr val="FF0000"/>
              </a:solidFill>
            </a:endParaRPr>
          </a:p>
          <a:p>
            <a:endParaRPr lang="hi-IN">
              <a:solidFill>
                <a:srgbClr val="FF0000"/>
              </a:solidFill>
            </a:endParaRPr>
          </a:p>
          <a:p>
            <a:endParaRPr lang="en-IN" dirty="0">
              <a:solidFill>
                <a:srgbClr val="FF0000"/>
              </a:solidFill>
            </a:endParaRP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7BA3F57E-8BAE-44F3-AAA2-C8547C12AABF}"/>
              </a:ext>
            </a:extLst>
          </p:cNvPr>
          <p:cNvSpPr txBox="1">
            <a:spLocks/>
          </p:cNvSpPr>
          <p:nvPr/>
        </p:nvSpPr>
        <p:spPr>
          <a:xfrm>
            <a:off x="2076632" y="2370784"/>
            <a:ext cx="7325557" cy="364790"/>
          </a:xfrm>
          <a:prstGeom prst="rect">
            <a:avLst/>
          </a:prstGeom>
          <a:ln w="19050">
            <a:solidFill>
              <a:srgbClr val="FF0000"/>
            </a:solidFill>
          </a:ln>
        </p:spPr>
        <p:txBody>
          <a:bodyPr vert="horz" lIns="91440" tIns="45720" rIns="91440" bIns="45720" rtlCol="0">
            <a:normAutofit fontScale="92500"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hi-IN" dirty="0">
              <a:solidFill>
                <a:srgbClr val="FF0000"/>
              </a:solidFill>
            </a:endParaRPr>
          </a:p>
          <a:p>
            <a:endParaRPr lang="hi-IN" dirty="0">
              <a:solidFill>
                <a:srgbClr val="FF0000"/>
              </a:solidFill>
            </a:endParaRPr>
          </a:p>
          <a:p>
            <a:endParaRPr lang="hi-IN" dirty="0">
              <a:solidFill>
                <a:srgbClr val="FF0000"/>
              </a:solidFill>
            </a:endParaRPr>
          </a:p>
          <a:p>
            <a:endParaRPr lang="hi-IN" dirty="0">
              <a:solidFill>
                <a:srgbClr val="FF0000"/>
              </a:solidFill>
            </a:endParaRPr>
          </a:p>
          <a:p>
            <a:endParaRPr lang="en-IN" dirty="0">
              <a:solidFill>
                <a:srgbClr val="FF0000"/>
              </a:solidFill>
            </a:endParaRPr>
          </a:p>
        </p:txBody>
      </p:sp>
      <p:sp>
        <p:nvSpPr>
          <p:cNvPr id="11" name="Subtitle 2">
            <a:extLst>
              <a:ext uri="{FF2B5EF4-FFF2-40B4-BE49-F238E27FC236}">
                <a16:creationId xmlns:a16="http://schemas.microsoft.com/office/drawing/2014/main" id="{5C056EF4-BF78-4700-A3BF-BCC6C3506DC2}"/>
              </a:ext>
            </a:extLst>
          </p:cNvPr>
          <p:cNvSpPr txBox="1">
            <a:spLocks/>
          </p:cNvSpPr>
          <p:nvPr/>
        </p:nvSpPr>
        <p:spPr>
          <a:xfrm>
            <a:off x="2076632" y="3275531"/>
            <a:ext cx="7325557" cy="364790"/>
          </a:xfrm>
          <a:prstGeom prst="rect">
            <a:avLst/>
          </a:prstGeom>
          <a:ln w="19050">
            <a:solidFill>
              <a:srgbClr val="FF0000"/>
            </a:solidFill>
          </a:ln>
        </p:spPr>
        <p:txBody>
          <a:bodyPr vert="horz" lIns="91440" tIns="45720" rIns="91440" bIns="45720" rtlCol="0">
            <a:normAutofit fontScale="92500"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hi-IN" dirty="0">
              <a:solidFill>
                <a:srgbClr val="FF0000"/>
              </a:solidFill>
            </a:endParaRPr>
          </a:p>
          <a:p>
            <a:endParaRPr lang="hi-IN" dirty="0">
              <a:solidFill>
                <a:srgbClr val="FF0000"/>
              </a:solidFill>
            </a:endParaRPr>
          </a:p>
          <a:p>
            <a:endParaRPr lang="hi-IN" dirty="0">
              <a:solidFill>
                <a:srgbClr val="FF0000"/>
              </a:solidFill>
            </a:endParaRPr>
          </a:p>
          <a:p>
            <a:endParaRPr lang="hi-IN" dirty="0">
              <a:solidFill>
                <a:srgbClr val="FF0000"/>
              </a:solidFill>
            </a:endParaRPr>
          </a:p>
          <a:p>
            <a:endParaRPr lang="en-IN" dirty="0">
              <a:solidFill>
                <a:srgbClr val="FF0000"/>
              </a:solidFill>
            </a:endParaRP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EFED470B-0782-4819-B73E-25760A92045F}"/>
              </a:ext>
            </a:extLst>
          </p:cNvPr>
          <p:cNvGrpSpPr/>
          <p:nvPr/>
        </p:nvGrpSpPr>
        <p:grpSpPr>
          <a:xfrm>
            <a:off x="8372381" y="5085160"/>
            <a:ext cx="1742986" cy="470644"/>
            <a:chOff x="8372381" y="5085160"/>
            <a:chExt cx="1742986" cy="470644"/>
          </a:xfrm>
        </p:grpSpPr>
        <p:sp>
          <p:nvSpPr>
            <p:cNvPr id="16" name="Subtitle 2">
              <a:extLst>
                <a:ext uri="{FF2B5EF4-FFF2-40B4-BE49-F238E27FC236}">
                  <a16:creationId xmlns:a16="http://schemas.microsoft.com/office/drawing/2014/main" id="{D081F30D-6AE8-433E-8F44-5F01DDCA8936}"/>
                </a:ext>
              </a:extLst>
            </p:cNvPr>
            <p:cNvSpPr txBox="1">
              <a:spLocks/>
            </p:cNvSpPr>
            <p:nvPr/>
          </p:nvSpPr>
          <p:spPr>
            <a:xfrm>
              <a:off x="8372381" y="5085160"/>
              <a:ext cx="1742986" cy="470644"/>
            </a:xfrm>
            <a:prstGeom prst="rect">
              <a:avLst/>
            </a:prstGeom>
            <a:ln w="19050">
              <a:solidFill>
                <a:srgbClr val="FF0000"/>
              </a:solidFill>
            </a:ln>
          </p:spPr>
          <p:txBody>
            <a:bodyPr vert="horz" lIns="91440" tIns="45720" rIns="91440" bIns="45720" rtlCol="0">
              <a:norm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hi-IN" dirty="0">
                <a:solidFill>
                  <a:srgbClr val="FF0000"/>
                </a:solidFill>
              </a:endParaRPr>
            </a:p>
            <a:p>
              <a:endParaRPr lang="hi-IN" dirty="0">
                <a:solidFill>
                  <a:srgbClr val="FF0000"/>
                </a:solidFill>
              </a:endParaRPr>
            </a:p>
            <a:p>
              <a:endParaRPr lang="hi-IN" dirty="0">
                <a:solidFill>
                  <a:srgbClr val="FF0000"/>
                </a:solidFill>
              </a:endParaRPr>
            </a:p>
            <a:p>
              <a:endParaRPr lang="hi-IN" dirty="0">
                <a:solidFill>
                  <a:srgbClr val="FF0000"/>
                </a:solidFill>
              </a:endParaRPr>
            </a:p>
            <a:p>
              <a:endParaRPr lang="en-IN" dirty="0">
                <a:solidFill>
                  <a:srgbClr val="FF0000"/>
                </a:solidFill>
              </a:endParaRPr>
            </a:p>
          </p:txBody>
        </p:sp>
        <p:sp>
          <p:nvSpPr>
            <p:cNvPr id="18" name="Arrow: Right 17">
              <a:extLst>
                <a:ext uri="{FF2B5EF4-FFF2-40B4-BE49-F238E27FC236}">
                  <a16:creationId xmlns:a16="http://schemas.microsoft.com/office/drawing/2014/main" id="{8C299E96-6D0A-4CA7-A773-B924259D577E}"/>
                </a:ext>
              </a:extLst>
            </p:cNvPr>
            <p:cNvSpPr/>
            <p:nvPr/>
          </p:nvSpPr>
          <p:spPr>
            <a:xfrm>
              <a:off x="8684581" y="5197683"/>
              <a:ext cx="994299" cy="264713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</p:grpSp>
      <p:sp>
        <p:nvSpPr>
          <p:cNvPr id="17" name="Subtitle 2">
            <a:extLst>
              <a:ext uri="{FF2B5EF4-FFF2-40B4-BE49-F238E27FC236}">
                <a16:creationId xmlns:a16="http://schemas.microsoft.com/office/drawing/2014/main" id="{5D7FF3B7-0798-41A9-92DC-149FDA1B93D6}"/>
              </a:ext>
            </a:extLst>
          </p:cNvPr>
          <p:cNvSpPr txBox="1">
            <a:spLocks/>
          </p:cNvSpPr>
          <p:nvPr/>
        </p:nvSpPr>
        <p:spPr>
          <a:xfrm>
            <a:off x="1284303" y="521486"/>
            <a:ext cx="9164714" cy="5417676"/>
          </a:xfrm>
          <a:prstGeom prst="rect">
            <a:avLst/>
          </a:prstGeom>
          <a:ln w="38100">
            <a:solidFill>
              <a:schemeClr val="tx1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hi-IN"/>
          </a:p>
          <a:p>
            <a:endParaRPr lang="hi-IN"/>
          </a:p>
          <a:p>
            <a:endParaRPr lang="hi-IN"/>
          </a:p>
          <a:p>
            <a:endParaRPr lang="hi-IN"/>
          </a:p>
          <a:p>
            <a:endParaRPr lang="en-IN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7AFA06BD-C6E1-4B28-8804-9EBDD4E864C6}"/>
              </a:ext>
            </a:extLst>
          </p:cNvPr>
          <p:cNvSpPr txBox="1"/>
          <p:nvPr/>
        </p:nvSpPr>
        <p:spPr>
          <a:xfrm>
            <a:off x="2076631" y="3820913"/>
            <a:ext cx="33202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i-IN" sz="1600" dirty="0"/>
              <a:t>कौनसी संख्या के हिस्से करने हैं?</a:t>
            </a:r>
            <a:endParaRPr lang="en-IN" sz="1600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FCD918CE-9F6E-4F9A-8A37-87D0BF747DAD}"/>
              </a:ext>
            </a:extLst>
          </p:cNvPr>
          <p:cNvSpPr txBox="1"/>
          <p:nvPr/>
        </p:nvSpPr>
        <p:spPr>
          <a:xfrm>
            <a:off x="2076631" y="4586067"/>
            <a:ext cx="249730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i-IN" sz="1600" dirty="0"/>
              <a:t>कुल कितने हिस्से करने हैं?</a:t>
            </a:r>
            <a:endParaRPr lang="en-IN" sz="1600" dirty="0"/>
          </a:p>
        </p:txBody>
      </p:sp>
      <p:sp>
        <p:nvSpPr>
          <p:cNvPr id="21" name="Subtitle 2">
            <a:extLst>
              <a:ext uri="{FF2B5EF4-FFF2-40B4-BE49-F238E27FC236}">
                <a16:creationId xmlns:a16="http://schemas.microsoft.com/office/drawing/2014/main" id="{DE1D02FD-C7A0-4B00-929A-B1B121FC2ED2}"/>
              </a:ext>
            </a:extLst>
          </p:cNvPr>
          <p:cNvSpPr txBox="1">
            <a:spLocks/>
          </p:cNvSpPr>
          <p:nvPr/>
        </p:nvSpPr>
        <p:spPr>
          <a:xfrm>
            <a:off x="5138135" y="3820913"/>
            <a:ext cx="517488" cy="325436"/>
          </a:xfrm>
          <a:prstGeom prst="rect">
            <a:avLst/>
          </a:prstGeom>
          <a:ln w="19050">
            <a:solidFill>
              <a:srgbClr val="FF0000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>
                <a:highlight>
                  <a:srgbClr val="FFFF00"/>
                </a:highlight>
              </a:rPr>
              <a:t>24</a:t>
            </a:r>
            <a:endParaRPr lang="hi-IN" sz="1400" dirty="0">
              <a:highlight>
                <a:srgbClr val="FFFF00"/>
              </a:highlight>
            </a:endParaRPr>
          </a:p>
          <a:p>
            <a:endParaRPr lang="hi-IN" dirty="0">
              <a:solidFill>
                <a:srgbClr val="FF0000"/>
              </a:solidFill>
            </a:endParaRPr>
          </a:p>
          <a:p>
            <a:endParaRPr lang="hi-IN" dirty="0">
              <a:solidFill>
                <a:srgbClr val="FF0000"/>
              </a:solidFill>
            </a:endParaRPr>
          </a:p>
          <a:p>
            <a:endParaRPr lang="hi-IN" dirty="0">
              <a:solidFill>
                <a:srgbClr val="FF0000"/>
              </a:solidFill>
            </a:endParaRPr>
          </a:p>
          <a:p>
            <a:endParaRPr lang="en-IN" dirty="0">
              <a:solidFill>
                <a:srgbClr val="FF0000"/>
              </a:solidFill>
            </a:endParaRPr>
          </a:p>
        </p:txBody>
      </p:sp>
      <p:sp>
        <p:nvSpPr>
          <p:cNvPr id="22" name="Subtitle 2">
            <a:extLst>
              <a:ext uri="{FF2B5EF4-FFF2-40B4-BE49-F238E27FC236}">
                <a16:creationId xmlns:a16="http://schemas.microsoft.com/office/drawing/2014/main" id="{D2DDC48B-7E93-4A15-A8DC-CDB59A8E97C8}"/>
              </a:ext>
            </a:extLst>
          </p:cNvPr>
          <p:cNvSpPr txBox="1">
            <a:spLocks/>
          </p:cNvSpPr>
          <p:nvPr/>
        </p:nvSpPr>
        <p:spPr>
          <a:xfrm>
            <a:off x="8981546" y="3865058"/>
            <a:ext cx="400367" cy="338554"/>
          </a:xfrm>
          <a:prstGeom prst="rect">
            <a:avLst/>
          </a:prstGeom>
          <a:ln w="19050">
            <a:solidFill>
              <a:srgbClr val="FF0000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>
                <a:highlight>
                  <a:srgbClr val="FFFF00"/>
                </a:highlight>
              </a:rPr>
              <a:t>1</a:t>
            </a:r>
            <a:endParaRPr lang="hi-IN" sz="1400" dirty="0">
              <a:highlight>
                <a:srgbClr val="FFFF00"/>
              </a:highlight>
            </a:endParaRPr>
          </a:p>
          <a:p>
            <a:endParaRPr lang="hi-IN" dirty="0">
              <a:solidFill>
                <a:srgbClr val="FF0000"/>
              </a:solidFill>
            </a:endParaRPr>
          </a:p>
          <a:p>
            <a:endParaRPr lang="hi-IN" dirty="0">
              <a:solidFill>
                <a:srgbClr val="FF0000"/>
              </a:solidFill>
            </a:endParaRPr>
          </a:p>
          <a:p>
            <a:endParaRPr lang="hi-IN" dirty="0">
              <a:solidFill>
                <a:srgbClr val="FF0000"/>
              </a:solidFill>
            </a:endParaRPr>
          </a:p>
          <a:p>
            <a:endParaRPr lang="en-IN" dirty="0">
              <a:solidFill>
                <a:srgbClr val="FF0000"/>
              </a:solidFill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EC4A511D-B3A8-4A7F-BDF4-2F0EFADBEB4A}"/>
              </a:ext>
            </a:extLst>
          </p:cNvPr>
          <p:cNvSpPr txBox="1"/>
          <p:nvPr/>
        </p:nvSpPr>
        <p:spPr>
          <a:xfrm>
            <a:off x="6392223" y="3777965"/>
            <a:ext cx="25893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i-IN" sz="1600" dirty="0"/>
              <a:t>किये गए कुल हिस्सों में से  कितने हिस्से चुनने हैं?</a:t>
            </a:r>
          </a:p>
        </p:txBody>
      </p:sp>
      <p:sp>
        <p:nvSpPr>
          <p:cNvPr id="24" name="Subtitle 2">
            <a:extLst>
              <a:ext uri="{FF2B5EF4-FFF2-40B4-BE49-F238E27FC236}">
                <a16:creationId xmlns:a16="http://schemas.microsoft.com/office/drawing/2014/main" id="{9AB31FC7-8FB4-47E0-963A-770C7AACFDD5}"/>
              </a:ext>
            </a:extLst>
          </p:cNvPr>
          <p:cNvSpPr txBox="1">
            <a:spLocks/>
          </p:cNvSpPr>
          <p:nvPr/>
        </p:nvSpPr>
        <p:spPr>
          <a:xfrm>
            <a:off x="5166083" y="4548042"/>
            <a:ext cx="489540" cy="338554"/>
          </a:xfrm>
          <a:prstGeom prst="rect">
            <a:avLst/>
          </a:prstGeom>
          <a:ln w="19050">
            <a:solidFill>
              <a:srgbClr val="FF0000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>
                <a:highlight>
                  <a:srgbClr val="FFFF00"/>
                </a:highlight>
              </a:rPr>
              <a:t>8</a:t>
            </a:r>
            <a:endParaRPr lang="hi-IN" sz="1400" dirty="0">
              <a:highlight>
                <a:srgbClr val="FFFF00"/>
              </a:highlight>
            </a:endParaRPr>
          </a:p>
          <a:p>
            <a:endParaRPr lang="hi-IN" dirty="0">
              <a:solidFill>
                <a:srgbClr val="FF0000"/>
              </a:solidFill>
            </a:endParaRPr>
          </a:p>
          <a:p>
            <a:endParaRPr lang="hi-IN" dirty="0">
              <a:solidFill>
                <a:srgbClr val="FF0000"/>
              </a:solidFill>
            </a:endParaRPr>
          </a:p>
          <a:p>
            <a:endParaRPr lang="hi-IN" dirty="0">
              <a:solidFill>
                <a:srgbClr val="FF0000"/>
              </a:solidFill>
            </a:endParaRPr>
          </a:p>
          <a:p>
            <a:endParaRPr lang="en-IN" dirty="0">
              <a:solidFill>
                <a:srgbClr val="FF0000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23C5E09-311B-4B3A-80EC-76DB107DDB2E}"/>
              </a:ext>
            </a:extLst>
          </p:cNvPr>
          <p:cNvSpPr txBox="1"/>
          <p:nvPr/>
        </p:nvSpPr>
        <p:spPr>
          <a:xfrm>
            <a:off x="1267799" y="5900262"/>
            <a:ext cx="91812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u="sng" dirty="0">
                <a:solidFill>
                  <a:srgbClr val="FF0000"/>
                </a:solidFill>
              </a:rPr>
              <a:t>Note:- </a:t>
            </a:r>
            <a:r>
              <a:rPr lang="en-US" dirty="0">
                <a:solidFill>
                  <a:srgbClr val="FF0000"/>
                </a:solidFill>
              </a:rPr>
              <a:t>The cursor will go from position of no 24 to position of no 8 and then to the right to no 1</a:t>
            </a:r>
            <a:endParaRPr lang="en-IN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90333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2">
            <a:extLst>
              <a:ext uri="{FF2B5EF4-FFF2-40B4-BE49-F238E27FC236}">
                <a16:creationId xmlns:a16="http://schemas.microsoft.com/office/drawing/2014/main" id="{6C0A2E3C-64FD-4BCA-AB30-8BFB32C0D563}"/>
              </a:ext>
            </a:extLst>
          </p:cNvPr>
          <p:cNvSpPr txBox="1">
            <a:spLocks/>
          </p:cNvSpPr>
          <p:nvPr/>
        </p:nvSpPr>
        <p:spPr>
          <a:xfrm>
            <a:off x="1284303" y="521486"/>
            <a:ext cx="8775647" cy="4077148"/>
          </a:xfrm>
          <a:prstGeom prst="rect">
            <a:avLst/>
          </a:prstGeom>
          <a:ln w="38100">
            <a:solidFill>
              <a:schemeClr val="tx1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hi-IN" dirty="0"/>
          </a:p>
          <a:p>
            <a:endParaRPr lang="en-IN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7C533BB-6405-4CBA-8CCF-E3E8FC985B96}"/>
              </a:ext>
            </a:extLst>
          </p:cNvPr>
          <p:cNvSpPr txBox="1"/>
          <p:nvPr/>
        </p:nvSpPr>
        <p:spPr>
          <a:xfrm>
            <a:off x="2132049" y="1465304"/>
            <a:ext cx="75371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i-IN" dirty="0"/>
              <a:t>कैसे करोगे?</a:t>
            </a:r>
            <a:endParaRPr lang="en-IN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D5D941A-1A59-45CC-89DC-879FE817043C}"/>
              </a:ext>
            </a:extLst>
          </p:cNvPr>
          <p:cNvSpPr txBox="1"/>
          <p:nvPr/>
        </p:nvSpPr>
        <p:spPr>
          <a:xfrm>
            <a:off x="2132049" y="2340155"/>
            <a:ext cx="6548901" cy="36933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hi-IN" dirty="0"/>
              <a:t>गट्टू को मिले हुए आम   =</a:t>
            </a:r>
            <a:r>
              <a:rPr lang="en-US" dirty="0"/>
              <a:t> </a:t>
            </a:r>
            <a:r>
              <a:rPr lang="hi-IN" dirty="0"/>
              <a:t>       </a:t>
            </a:r>
            <a:r>
              <a:rPr lang="en-US" dirty="0"/>
              <a:t>   </a:t>
            </a:r>
            <a:r>
              <a:rPr lang="hi-IN" dirty="0"/>
              <a:t>      x  </a:t>
            </a:r>
            <a:r>
              <a:rPr lang="en-US" dirty="0"/>
              <a:t> </a:t>
            </a:r>
            <a:r>
              <a:rPr lang="hi-IN" dirty="0"/>
              <a:t>      </a:t>
            </a:r>
            <a:r>
              <a:rPr lang="en-US" dirty="0"/>
              <a:t> </a:t>
            </a:r>
            <a:r>
              <a:rPr lang="hi-IN" dirty="0"/>
              <a:t>  =</a:t>
            </a:r>
            <a:r>
              <a:rPr lang="en-US" dirty="0"/>
              <a:t>  </a:t>
            </a:r>
            <a:endParaRPr lang="en-IN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E32BC1B-C6D5-42F6-8D0A-EF15B90A4077}"/>
              </a:ext>
            </a:extLst>
          </p:cNvPr>
          <p:cNvSpPr txBox="1"/>
          <p:nvPr/>
        </p:nvSpPr>
        <p:spPr>
          <a:xfrm>
            <a:off x="2132050" y="3255879"/>
            <a:ext cx="50936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i-IN" dirty="0"/>
              <a:t>उत्तर : - गट्टू को कुल     </a:t>
            </a:r>
            <a:r>
              <a:rPr lang="en-US" dirty="0"/>
              <a:t>      </a:t>
            </a:r>
            <a:r>
              <a:rPr lang="hi-IN" dirty="0"/>
              <a:t>आम मिले |</a:t>
            </a:r>
            <a:endParaRPr lang="en-IN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8CBF905-6770-41C9-AD32-57C06D219C59}"/>
              </a:ext>
            </a:extLst>
          </p:cNvPr>
          <p:cNvSpPr txBox="1"/>
          <p:nvPr/>
        </p:nvSpPr>
        <p:spPr>
          <a:xfrm>
            <a:off x="5380054" y="2011696"/>
            <a:ext cx="584144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 </a:t>
            </a:r>
            <a:r>
              <a:rPr lang="en-US" dirty="0">
                <a:highlight>
                  <a:srgbClr val="FFFF00"/>
                </a:highlight>
              </a:rPr>
              <a:t>24</a:t>
            </a:r>
            <a:r>
              <a:rPr lang="hi-IN" dirty="0">
                <a:highlight>
                  <a:srgbClr val="FFFF00"/>
                </a:highlight>
              </a:rPr>
              <a:t>  </a:t>
            </a:r>
            <a:endParaRPr lang="en-IN" dirty="0">
              <a:highlight>
                <a:srgbClr val="FFFF00"/>
              </a:highlight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C6029631-B8B1-42D5-8909-F5E0CEB1F9AF}"/>
              </a:ext>
            </a:extLst>
          </p:cNvPr>
          <p:cNvCxnSpPr>
            <a:cxnSpLocks/>
          </p:cNvCxnSpPr>
          <p:nvPr/>
        </p:nvCxnSpPr>
        <p:spPr>
          <a:xfrm>
            <a:off x="5255581" y="2474263"/>
            <a:ext cx="840419" cy="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07CC8328-1491-4061-A76C-34B2A446B38C}"/>
              </a:ext>
            </a:extLst>
          </p:cNvPr>
          <p:cNvSpPr txBox="1"/>
          <p:nvPr/>
        </p:nvSpPr>
        <p:spPr>
          <a:xfrm>
            <a:off x="6519872" y="2297055"/>
            <a:ext cx="584144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  </a:t>
            </a:r>
            <a:r>
              <a:rPr lang="en-US" dirty="0">
                <a:highlight>
                  <a:srgbClr val="FFFF00"/>
                </a:highlight>
              </a:rPr>
              <a:t>1</a:t>
            </a:r>
            <a:endParaRPr lang="en-IN" dirty="0">
              <a:highlight>
                <a:srgbClr val="FFFF00"/>
              </a:highlight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662D097-1EB6-4362-9B73-1F65B83287EB}"/>
              </a:ext>
            </a:extLst>
          </p:cNvPr>
          <p:cNvSpPr txBox="1"/>
          <p:nvPr/>
        </p:nvSpPr>
        <p:spPr>
          <a:xfrm>
            <a:off x="5380054" y="2635985"/>
            <a:ext cx="584144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  </a:t>
            </a:r>
            <a:r>
              <a:rPr lang="en-US" dirty="0">
                <a:highlight>
                  <a:srgbClr val="FFFF00"/>
                </a:highlight>
              </a:rPr>
              <a:t>8</a:t>
            </a:r>
            <a:endParaRPr lang="en-IN" dirty="0">
              <a:highlight>
                <a:srgbClr val="FFFF00"/>
              </a:highlight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C8D090-EE66-4340-BE88-D9FBFACD056A}"/>
              </a:ext>
            </a:extLst>
          </p:cNvPr>
          <p:cNvSpPr txBox="1"/>
          <p:nvPr/>
        </p:nvSpPr>
        <p:spPr>
          <a:xfrm>
            <a:off x="7918702" y="2284090"/>
            <a:ext cx="584144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   </a:t>
            </a:r>
            <a:r>
              <a:rPr lang="en-US" dirty="0">
                <a:highlight>
                  <a:srgbClr val="FFFF00"/>
                </a:highlight>
              </a:rPr>
              <a:t>3</a:t>
            </a:r>
            <a:endParaRPr lang="en-IN" dirty="0">
              <a:highlight>
                <a:srgbClr val="FFFF00"/>
              </a:highlight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AD9B5BB-9ACE-43A8-BD14-A38550D4E06D}"/>
              </a:ext>
            </a:extLst>
          </p:cNvPr>
          <p:cNvSpPr txBox="1"/>
          <p:nvPr/>
        </p:nvSpPr>
        <p:spPr>
          <a:xfrm>
            <a:off x="4386794" y="3215006"/>
            <a:ext cx="584144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   </a:t>
            </a:r>
            <a:r>
              <a:rPr lang="en-US" dirty="0">
                <a:highlight>
                  <a:srgbClr val="FFFF00"/>
                </a:highlight>
              </a:rPr>
              <a:t>3</a:t>
            </a:r>
            <a:endParaRPr lang="en-IN" dirty="0">
              <a:highlight>
                <a:srgbClr val="FF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265749250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970</TotalTime>
  <Words>110</Words>
  <Application>Microsoft Office PowerPoint</Application>
  <PresentationFormat>Widescreen</PresentationFormat>
  <Paragraphs>42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</vt:lpstr>
      <vt:lpstr>Calibri</vt:lpstr>
      <vt:lpstr>Calibri Light</vt:lpstr>
      <vt:lpstr>Cambria Math</vt:lpstr>
      <vt:lpstr>Office Theme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Smita Belawat</dc:creator>
  <cp:lastModifiedBy>Smita Belawat</cp:lastModifiedBy>
  <cp:revision>149</cp:revision>
  <dcterms:created xsi:type="dcterms:W3CDTF">2020-09-21T07:59:40Z</dcterms:created>
  <dcterms:modified xsi:type="dcterms:W3CDTF">2020-10-05T06:35:42Z</dcterms:modified>
</cp:coreProperties>
</file>